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8" r:id="rId2"/>
    <p:sldId id="276" r:id="rId3"/>
    <p:sldId id="294" r:id="rId4"/>
    <p:sldId id="347" r:id="rId5"/>
    <p:sldId id="277" r:id="rId6"/>
    <p:sldId id="279" r:id="rId7"/>
    <p:sldId id="348" r:id="rId8"/>
    <p:sldId id="349" r:id="rId9"/>
    <p:sldId id="350" r:id="rId10"/>
    <p:sldId id="282" r:id="rId11"/>
    <p:sldId id="283" r:id="rId12"/>
    <p:sldId id="295" r:id="rId13"/>
    <p:sldId id="286" r:id="rId14"/>
    <p:sldId id="287" r:id="rId15"/>
    <p:sldId id="289" r:id="rId16"/>
    <p:sldId id="290" r:id="rId17"/>
    <p:sldId id="292" r:id="rId18"/>
    <p:sldId id="293" r:id="rId19"/>
    <p:sldId id="291" r:id="rId20"/>
    <p:sldId id="351" r:id="rId21"/>
    <p:sldId id="288" r:id="rId22"/>
    <p:sldId id="297" r:id="rId23"/>
    <p:sldId id="298" r:id="rId24"/>
    <p:sldId id="352" r:id="rId25"/>
    <p:sldId id="306" r:id="rId26"/>
    <p:sldId id="335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5" r:id="rId35"/>
    <p:sldId id="316" r:id="rId36"/>
    <p:sldId id="317" r:id="rId37"/>
    <p:sldId id="318" r:id="rId38"/>
    <p:sldId id="321" r:id="rId39"/>
    <p:sldId id="319" r:id="rId40"/>
    <p:sldId id="322" r:id="rId41"/>
    <p:sldId id="320" r:id="rId42"/>
    <p:sldId id="353" r:id="rId43"/>
    <p:sldId id="329" r:id="rId44"/>
    <p:sldId id="336" r:id="rId45"/>
    <p:sldId id="354" r:id="rId46"/>
    <p:sldId id="338" r:id="rId47"/>
    <p:sldId id="340" r:id="rId48"/>
    <p:sldId id="324" r:id="rId49"/>
    <p:sldId id="326" r:id="rId50"/>
    <p:sldId id="327" r:id="rId51"/>
    <p:sldId id="330" r:id="rId52"/>
    <p:sldId id="331" r:id="rId53"/>
    <p:sldId id="332" r:id="rId54"/>
    <p:sldId id="334" r:id="rId55"/>
    <p:sldId id="337" r:id="rId56"/>
    <p:sldId id="341" r:id="rId57"/>
    <p:sldId id="346" r:id="rId58"/>
    <p:sldId id="342" r:id="rId59"/>
    <p:sldId id="344" r:id="rId60"/>
    <p:sldId id="355" r:id="rId61"/>
    <p:sldId id="359" r:id="rId62"/>
    <p:sldId id="358" r:id="rId63"/>
    <p:sldId id="360" r:id="rId64"/>
    <p:sldId id="357" r:id="rId65"/>
    <p:sldId id="356" r:id="rId66"/>
    <p:sldId id="361" r:id="rId67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3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iaoguang" initials="X" lastIdx="1" clrIdx="0"/>
  <p:cmAuthor id="1" name="Xiaoguang Liu" initials="XL" lastIdx="1" clrIdx="1">
    <p:extLst>
      <p:ext uri="{19B8F6BF-5375-455C-9EA6-DF929625EA0E}">
        <p15:presenceInfo xmlns:p15="http://schemas.microsoft.com/office/powerpoint/2012/main" userId="Xiaoguang Liu" providerId="None"/>
      </p:ext>
    </p:extLst>
  </p:cmAuthor>
  <p:cmAuthor id="2" name="Xiaoguang Liu" initials="XL [2]" lastIdx="2" clrIdx="2">
    <p:extLst>
      <p:ext uri="{19B8F6BF-5375-455C-9EA6-DF929625EA0E}">
        <p15:presenceInfo xmlns:p15="http://schemas.microsoft.com/office/powerpoint/2012/main" userId="38ca93d2050687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000000"/>
    <a:srgbClr val="FF0000"/>
    <a:srgbClr val="FF5050"/>
    <a:srgbClr val="FFFFFF"/>
    <a:srgbClr val="292929"/>
    <a:srgbClr val="FFFFCC"/>
    <a:srgbClr val="777777"/>
    <a:srgbClr val="B2B2B2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45" autoAdjust="0"/>
    <p:restoredTop sz="89695" autoAdjust="0"/>
  </p:normalViewPr>
  <p:slideViewPr>
    <p:cSldViewPr snapToGrid="0" snapToObjects="1">
      <p:cViewPr varScale="1">
        <p:scale>
          <a:sx n="68" d="100"/>
          <a:sy n="68" d="100"/>
        </p:scale>
        <p:origin x="966" y="60"/>
      </p:cViewPr>
      <p:guideLst>
        <p:guide orient="horz" pos="2160"/>
        <p:guide pos="1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-3516" y="-102"/>
      </p:cViewPr>
      <p:guideLst>
        <p:guide orient="horz" pos="2928"/>
        <p:guide pos="2208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9-09T23:17:49.271" idx="2">
    <p:pos x="2054" y="93"/>
    <p:text>The documents are in the "references" folder.</p:text>
    <p:extLst>
      <p:ext uri="{C676402C-5697-4E1C-873F-D02D1690AC5C}">
        <p15:threadingInfo xmlns:p15="http://schemas.microsoft.com/office/powerpoint/2012/main" timeZoneBias="4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33530C9-BF13-40EE-A1EC-EBBB0134EBBA}" type="datetime1">
              <a:rPr lang="en-US"/>
              <a:pPr/>
              <a:t>10/16/2015</a:t>
            </a:fld>
            <a:endParaRPr lang="en-US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773B9CC-05C5-43A0-B8BB-C3B1453C37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3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D20F8F-B3A0-465C-A2C5-4272F8BE0711}" type="datetime1">
              <a:rPr lang="en-US"/>
              <a:pPr/>
              <a:t>10/16/2015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87388"/>
            <a:ext cx="4679950" cy="3509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6060" y="4425646"/>
            <a:ext cx="5191004" cy="419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FF31767-D1A3-4648-B372-2E096E58CC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214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23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04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</a:t>
            </a:r>
            <a:r>
              <a:rPr lang="en-US" baseline="0" dirty="0" smtClean="0"/>
              <a:t> same mathematical derivation also shows that the modulation on the interferer can be transferred to the weak signal of interest. This is called “cross modulation”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27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future, talk about</a:t>
            </a:r>
            <a:r>
              <a:rPr lang="en-US" baseline="0" dirty="0" smtClean="0"/>
              <a:t> asymmetric IM3 products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3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21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7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13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8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33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Include the internal model of the transistor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2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Include the internal model of the transistor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91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random</a:t>
            </a:r>
            <a:r>
              <a:rPr lang="en-US" baseline="0" dirty="0" smtClean="0"/>
              <a:t> motion of the electrons creates a voltage across the two terminals, the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99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58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80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note on input and output</a:t>
            </a:r>
            <a:r>
              <a:rPr lang="en-US" baseline="0" dirty="0" smtClean="0"/>
              <a:t> match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73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Code for drawing the sine:</a:t>
            </a:r>
            <a:r>
              <a:rPr lang="en-US" baseline="0" dirty="0" smtClean="0">
                <a:effectLst/>
              </a:rPr>
              <a:t> </a:t>
            </a:r>
          </a:p>
          <a:p>
            <a:r>
              <a:rPr lang="en-US" baseline="0" dirty="0" smtClean="0">
                <a:effectLst/>
              </a:rPr>
              <a:t>#</a:t>
            </a:r>
            <a:r>
              <a:rPr lang="en-US" baseline="0" dirty="0" err="1" smtClean="0">
                <a:effectLst/>
              </a:rPr>
              <a:t>Anacondra</a:t>
            </a:r>
            <a:r>
              <a:rPr lang="en-US" baseline="0" dirty="0" smtClean="0">
                <a:effectLst/>
              </a:rPr>
              <a:t> </a:t>
            </a:r>
            <a:r>
              <a:rPr lang="en-US" baseline="0" dirty="0" err="1" smtClean="0">
                <a:effectLst/>
              </a:rPr>
              <a:t>spyder</a:t>
            </a:r>
            <a:r>
              <a:rPr lang="en-US" baseline="0" dirty="0" smtClean="0">
                <a:effectLst/>
              </a:rPr>
              <a:t> environment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# -*- coding: utf-8 -*-</a:t>
            </a:r>
          </a:p>
          <a:p>
            <a:r>
              <a:rPr lang="en-US" dirty="0" smtClean="0">
                <a:effectLst/>
              </a:rPr>
              <a:t>"""</a:t>
            </a:r>
          </a:p>
          <a:p>
            <a:r>
              <a:rPr lang="en-US" dirty="0" smtClean="0">
                <a:effectLst/>
              </a:rPr>
              <a:t>Created on Thu Oct 16 11:55:51 2014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@author: Xiaoguang</a:t>
            </a:r>
          </a:p>
          <a:p>
            <a:r>
              <a:rPr lang="en-US" dirty="0" smtClean="0">
                <a:effectLst/>
              </a:rPr>
              <a:t>"""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import </a:t>
            </a:r>
            <a:r>
              <a:rPr lang="en-US" dirty="0" err="1" smtClean="0">
                <a:effectLst/>
              </a:rPr>
              <a:t>numpy</a:t>
            </a:r>
            <a:r>
              <a:rPr lang="en-US" dirty="0" smtClean="0">
                <a:effectLst/>
              </a:rPr>
              <a:t> as np</a:t>
            </a:r>
          </a:p>
          <a:p>
            <a:r>
              <a:rPr lang="en-US" dirty="0" smtClean="0">
                <a:effectLst/>
              </a:rPr>
              <a:t>#import </a:t>
            </a:r>
            <a:r>
              <a:rPr lang="en-US" dirty="0" err="1" smtClean="0">
                <a:effectLst/>
              </a:rPr>
              <a:t>scipy.constants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 smtClean="0">
                <a:effectLst/>
              </a:rPr>
              <a:t>from </a:t>
            </a:r>
            <a:r>
              <a:rPr lang="en-US" dirty="0" err="1" smtClean="0">
                <a:effectLst/>
              </a:rPr>
              <a:t>matplotlib.pylab</a:t>
            </a:r>
            <a:r>
              <a:rPr lang="en-US" dirty="0" smtClean="0">
                <a:effectLst/>
              </a:rPr>
              <a:t> import *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#constants</a:t>
            </a:r>
          </a:p>
          <a:p>
            <a:r>
              <a:rPr lang="en-US" dirty="0" smtClean="0">
                <a:effectLst/>
              </a:rPr>
              <a:t>pi=3.14159265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#variables</a:t>
            </a:r>
          </a:p>
          <a:p>
            <a:r>
              <a:rPr lang="en-US" dirty="0" smtClean="0">
                <a:effectLst/>
              </a:rPr>
              <a:t>n=300 #number of points to plot</a:t>
            </a:r>
          </a:p>
          <a:p>
            <a:r>
              <a:rPr lang="en-US" dirty="0" smtClean="0">
                <a:effectLst/>
              </a:rPr>
              <a:t>w=2*pi</a:t>
            </a:r>
          </a:p>
          <a:p>
            <a:r>
              <a:rPr lang="en-US" dirty="0" smtClean="0">
                <a:effectLst/>
              </a:rPr>
              <a:t>phi=pi*360/30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t=</a:t>
            </a:r>
            <a:r>
              <a:rPr lang="en-US" dirty="0" err="1" smtClean="0">
                <a:effectLst/>
              </a:rPr>
              <a:t>np.linspace</a:t>
            </a:r>
            <a:r>
              <a:rPr lang="en-US" dirty="0" smtClean="0">
                <a:effectLst/>
              </a:rPr>
              <a:t>(-1.5,1.5,n)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from </a:t>
            </a:r>
            <a:r>
              <a:rPr lang="en-US" dirty="0" err="1" smtClean="0">
                <a:effectLst/>
              </a:rPr>
              <a:t>numpy</a:t>
            </a:r>
            <a:r>
              <a:rPr lang="en-US" dirty="0" smtClean="0">
                <a:effectLst/>
              </a:rPr>
              <a:t> import sin, cos, </a:t>
            </a:r>
            <a:r>
              <a:rPr lang="en-US" dirty="0" err="1" smtClean="0">
                <a:effectLst/>
              </a:rPr>
              <a:t>exp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err="1" smtClean="0">
                <a:effectLst/>
              </a:rPr>
              <a:t>y_f</a:t>
            </a:r>
            <a:r>
              <a:rPr lang="en-US" dirty="0" smtClean="0">
                <a:effectLst/>
              </a:rPr>
              <a:t>=sin(w*t)</a:t>
            </a:r>
          </a:p>
          <a:p>
            <a:r>
              <a:rPr lang="en-US" dirty="0" smtClean="0">
                <a:effectLst/>
              </a:rPr>
              <a:t>y_3f=0.2*sin(3*w*</a:t>
            </a:r>
            <a:r>
              <a:rPr lang="en-US" dirty="0" err="1" smtClean="0">
                <a:effectLst/>
              </a:rPr>
              <a:t>t+phi</a:t>
            </a:r>
            <a:r>
              <a:rPr lang="en-US" dirty="0" smtClean="0">
                <a:effectLst/>
              </a:rPr>
              <a:t>)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plot(</a:t>
            </a:r>
            <a:r>
              <a:rPr lang="en-US" dirty="0" err="1" smtClean="0">
                <a:effectLst/>
              </a:rPr>
              <a:t>t,y_f</a:t>
            </a:r>
            <a:r>
              <a:rPr lang="en-US" dirty="0" smtClean="0">
                <a:effectLst/>
              </a:rPr>
              <a:t>)</a:t>
            </a:r>
          </a:p>
          <a:p>
            <a:r>
              <a:rPr lang="en-US" dirty="0" err="1" smtClean="0">
                <a:effectLst/>
              </a:rPr>
              <a:t>savefig</a:t>
            </a:r>
            <a:r>
              <a:rPr lang="en-US" dirty="0" smtClean="0">
                <a:effectLst/>
              </a:rPr>
              <a:t>('tmp1.eps')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plot(t,y_f+y_3f)</a:t>
            </a:r>
          </a:p>
          <a:p>
            <a:r>
              <a:rPr lang="en-US" dirty="0" err="1" smtClean="0">
                <a:effectLst/>
              </a:rPr>
              <a:t>savefig</a:t>
            </a:r>
            <a:r>
              <a:rPr lang="en-US" dirty="0" smtClean="0">
                <a:effectLst/>
              </a:rPr>
              <a:t>('tmp2.eps')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07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0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30213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824096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21797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11862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05745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39962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30213" y="401638"/>
            <a:ext cx="3227387" cy="96996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9" descr="PPT_Template_WHITE_TITL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0"/>
            <a:ext cx="84931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" name="Line 26"/>
          <p:cNvSpPr>
            <a:spLocks noChangeShapeType="1"/>
          </p:cNvSpPr>
          <p:nvPr userDrawn="1"/>
        </p:nvSpPr>
        <p:spPr bwMode="auto">
          <a:xfrm>
            <a:off x="304799" y="806820"/>
            <a:ext cx="8493125" cy="0"/>
          </a:xfrm>
          <a:prstGeom prst="line">
            <a:avLst/>
          </a:prstGeom>
          <a:noFill/>
          <a:ln w="57150">
            <a:solidFill>
              <a:srgbClr val="B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Times" pitchFamily="1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4335463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738846"/>
            <a:ext cx="8493125" cy="749141"/>
          </a:xfrm>
          <a:prstGeom prst="wedgeRoundRectCallout">
            <a:avLst>
              <a:gd name="adj1" fmla="val -34353"/>
              <a:gd name="adj2" fmla="val 85209"/>
              <a:gd name="adj3" fmla="val 16667"/>
            </a:avLst>
          </a:prstGeom>
          <a:noFill/>
          <a:ln w="57150">
            <a:solidFill>
              <a:srgbClr val="BF9900"/>
            </a:solidFill>
            <a:miter lim="800000"/>
            <a:headEnd/>
            <a:tailEnd/>
          </a:ln>
          <a:effectLst>
            <a:softEdge rad="0"/>
          </a:effec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2522815"/>
            <a:ext cx="8493125" cy="3587366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04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1652587"/>
            <a:ext cx="8193087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52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en-US" dirty="0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7467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28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799" y="997520"/>
            <a:ext cx="846512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377" y="6506703"/>
            <a:ext cx="1025236" cy="26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 userDrawn="1"/>
        </p:nvSpPr>
        <p:spPr>
          <a:xfrm>
            <a:off x="7772400" y="6400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066F8BE-C668-46BB-9D13-04172E05E42B}" type="slidenum">
              <a:rPr lang="en-US" sz="18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  <p:sldLayoutId id="2147483651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C2990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q"/>
        <a:defRPr sz="30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742950" indent="-28575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Verdana" pitchFamily="34" charset="0"/>
        <a:buChar char="●"/>
        <a:defRPr sz="2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1143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Courier New" pitchFamily="49" charset="0"/>
        <a:buChar char="o"/>
        <a:defRPr sz="24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600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20574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xgliu@ucdavi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ucdart.ne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hyperlink" Target="http://www.pas.rochester.edu/~dmw/ast203/Lectures/Lect_20.pdf" TargetMode="Externa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8.pn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36.wmf"/><Relationship Id="rId5" Type="http://schemas.openxmlformats.org/officeDocument/2006/relationships/image" Target="../media/image33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3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3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47.wmf"/><Relationship Id="rId5" Type="http://schemas.openxmlformats.org/officeDocument/2006/relationships/image" Target="../media/image44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48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57.wmf"/><Relationship Id="rId4" Type="http://schemas.openxmlformats.org/officeDocument/2006/relationships/image" Target="../media/image59.png"/><Relationship Id="rId9" Type="http://schemas.openxmlformats.org/officeDocument/2006/relationships/oleObject" Target="../embeddings/oleObject23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74007" y="4226412"/>
            <a:ext cx="5786199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Xiaoguang “Leo” Liu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Assistant Professor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School of Electrical and Computer Engineering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Tel: </a:t>
            </a:r>
            <a:r>
              <a:rPr lang="en-US" sz="2000" dirty="0" smtClean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530-289-6367</a:t>
            </a:r>
            <a:endParaRPr lang="en-US" sz="20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3"/>
              </a:rPr>
              <a:t>lxgliu@ucdavis.edu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http://</a:t>
            </a: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ucdart.net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1611" y="1302327"/>
            <a:ext cx="8073362" cy="1143000"/>
          </a:xfrm>
        </p:spPr>
        <p:txBody>
          <a:bodyPr lIns="0">
            <a:normAutofit/>
          </a:bodyPr>
          <a:lstStyle/>
          <a:p>
            <a:r>
              <a:rPr lang="en-US" dirty="0" smtClean="0">
                <a:latin typeface="Franklin Gothic Demi" panose="020B0703020102020204" pitchFamily="34" charset="0"/>
              </a:rPr>
              <a:t>Design of RF &amp; Microwave Systems</a:t>
            </a:r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629767" y="1194971"/>
            <a:ext cx="4419600" cy="381000"/>
          </a:xfrm>
        </p:spPr>
        <p:txBody>
          <a:bodyPr lIns="0"/>
          <a:lstStyle/>
          <a:p>
            <a:r>
              <a:rPr lang="en-US" sz="2400" b="1" dirty="0" smtClean="0">
                <a:solidFill>
                  <a:srgbClr val="BF9900"/>
                </a:solidFill>
              </a:rPr>
              <a:t>EEC 134 A&amp;B</a:t>
            </a:r>
            <a:endParaRPr lang="en-US" sz="2400" b="1" dirty="0">
              <a:solidFill>
                <a:srgbClr val="BF9900"/>
              </a:solidFill>
            </a:endParaRP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662432" y="2651616"/>
            <a:ext cx="803254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771650" indent="-1771650"/>
            <a:r>
              <a:rPr lang="en-US" sz="3200" dirty="0">
                <a:solidFill>
                  <a:srgbClr val="091D58"/>
                </a:solidFill>
                <a:latin typeface="Myriad Pro" panose="020B0503030403020204" pitchFamily="34" charset="0"/>
              </a:rPr>
              <a:t>Lecture </a:t>
            </a:r>
            <a:r>
              <a:rPr lang="en-US" sz="3200" dirty="0" smtClean="0">
                <a:solidFill>
                  <a:srgbClr val="091D58"/>
                </a:solidFill>
                <a:latin typeface="Myriad Pro" panose="020B0503030403020204" pitchFamily="34" charset="0"/>
              </a:rPr>
              <a:t>3: 	Building Blocks of RF Systems </a:t>
            </a:r>
          </a:p>
          <a:p>
            <a:pPr marL="1771650" indent="-1771650"/>
            <a:r>
              <a:rPr lang="en-US" sz="3200" dirty="0" smtClean="0">
                <a:solidFill>
                  <a:srgbClr val="091D58"/>
                </a:solidFill>
                <a:latin typeface="Myriad Pro" panose="020B0503030403020204" pitchFamily="34" charset="0"/>
              </a:rPr>
              <a:t>	– RF Amplifiers </a:t>
            </a:r>
            <a:endParaRPr lang="en-US" sz="3200" dirty="0">
              <a:solidFill>
                <a:srgbClr val="091D58"/>
              </a:solidFill>
              <a:latin typeface="Myriad Pro" panose="020B05030304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Thermal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3387529"/>
          </a:xfrm>
          <a:prstGeom prst="rect">
            <a:avLst/>
          </a:prstGeom>
        </p:spPr>
        <p:txBody>
          <a:bodyPr/>
          <a:lstStyle/>
          <a:p>
            <a:r>
              <a:rPr lang="en-US" b="0" dirty="0" smtClean="0"/>
              <a:t>A resistor not connected to anything can have a voltage across it</a:t>
            </a:r>
          </a:p>
          <a:p>
            <a:pPr lvl="1"/>
            <a:r>
              <a:rPr lang="en-US" dirty="0" smtClean="0"/>
              <a:t>The average voltage is of course 0 and its </a:t>
            </a:r>
            <a:r>
              <a:rPr lang="en-US" b="0" dirty="0" smtClean="0"/>
              <a:t>amplitude is random and very small</a:t>
            </a:r>
          </a:p>
          <a:p>
            <a:r>
              <a:rPr lang="en-US" b="0" dirty="0" smtClean="0"/>
              <a:t>Random motion of charge carriers produce a random variation of voltage (or current) with respect to time </a:t>
            </a:r>
            <a:r>
              <a:rPr lang="en-US" b="0" dirty="0" smtClean="0">
                <a:sym typeface="Wingdings" panose="05000000000000000000" pitchFamily="2" charset="2"/>
              </a:rPr>
              <a:t> noise voltage and/or noise current</a:t>
            </a:r>
          </a:p>
          <a:p>
            <a:r>
              <a:rPr lang="en-US" dirty="0">
                <a:sym typeface="Wingdings" panose="05000000000000000000" pitchFamily="2" charset="2"/>
              </a:rPr>
              <a:t>A conductor (equivalently a resistor) has lots of charge </a:t>
            </a:r>
            <a:r>
              <a:rPr lang="en-US" dirty="0" smtClean="0">
                <a:sym typeface="Wingdings" panose="05000000000000000000" pitchFamily="2" charset="2"/>
              </a:rPr>
              <a:t>carriers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The higher the temperature, the more random motion, and therefore the higher the noise</a:t>
            </a:r>
          </a:p>
          <a:p>
            <a:endParaRPr lang="en-US" b="0" dirty="0" smtClean="0"/>
          </a:p>
          <a:p>
            <a:endParaRPr lang="en-US" b="0" dirty="0"/>
          </a:p>
        </p:txBody>
      </p:sp>
      <p:grpSp>
        <p:nvGrpSpPr>
          <p:cNvPr id="6" name="Group 5"/>
          <p:cNvGrpSpPr/>
          <p:nvPr/>
        </p:nvGrpSpPr>
        <p:grpSpPr>
          <a:xfrm>
            <a:off x="1068821" y="4003564"/>
            <a:ext cx="6622099" cy="2854436"/>
            <a:chOff x="1133328" y="3841507"/>
            <a:chExt cx="6622099" cy="285443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31945" y="3841507"/>
              <a:ext cx="6123482" cy="2854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4508619" y="3912512"/>
              <a:ext cx="1223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Kalinga" panose="020B0502040204020203" pitchFamily="34" charset="0"/>
                  <a:cs typeface="Kalinga" panose="020B0502040204020203" pitchFamily="34" charset="0"/>
                </a:rPr>
                <a:t>Higher 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33328" y="3912512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Kalinga" panose="020B0502040204020203" pitchFamily="34" charset="0"/>
                  <a:cs typeface="Kalinga" panose="020B0502040204020203" pitchFamily="34" charset="0"/>
                </a:rPr>
                <a:t>Lower 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595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04800" y="933263"/>
                <a:ext cx="8493125" cy="429849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b="0" dirty="0" smtClean="0"/>
                  <a:t>The average noise voltage is given by</a:t>
                </a:r>
              </a:p>
              <a:p>
                <a:endParaRPr lang="en-US" dirty="0"/>
              </a:p>
              <a:p>
                <a:endParaRPr lang="en-US" b="0" dirty="0" smtClean="0"/>
              </a:p>
              <a:p>
                <a:endParaRPr lang="en-US" dirty="0"/>
              </a:p>
              <a:p>
                <a:endParaRPr lang="en-US" b="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At low frequencies (</a:t>
                </a:r>
                <a:r>
                  <a:rPr lang="en-US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f</a:t>
                </a:r>
                <a:r>
                  <a:rPr lang="en-US" dirty="0" smtClean="0"/>
                  <a:t> &lt; 5 THz),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b="0" dirty="0" smtClean="0">
                    <a:ea typeface="Cambria Math" panose="02040503050406030204" pitchFamily="18" charset="0"/>
                  </a:rPr>
                  <a:t> , therefore</a:t>
                </a:r>
              </a:p>
              <a:p>
                <a:pPr lvl="1"/>
                <a:r>
                  <a:rPr lang="en-US" dirty="0" smtClean="0">
                    <a:ea typeface="Cambria Math" panose="02040503050406030204" pitchFamily="18" charset="0"/>
                  </a:rPr>
                  <a:t>Noise voltage</a:t>
                </a:r>
              </a:p>
              <a:p>
                <a:pPr lvl="1"/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 smtClean="0">
                    <a:ea typeface="Cambria Math" panose="02040503050406030204" pitchFamily="18" charset="0"/>
                  </a:rPr>
                  <a:t>Maximum noise power </a:t>
                </a:r>
                <a:endParaRPr lang="en-US" b="0" dirty="0" smtClean="0">
                  <a:ea typeface="Cambria Math" panose="02040503050406030204" pitchFamily="18" charset="0"/>
                </a:endParaRP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04800" y="933263"/>
                <a:ext cx="8493125" cy="4298494"/>
              </a:xfrm>
              <a:prstGeom prst="rect">
                <a:avLst/>
              </a:prstGeom>
              <a:blipFill rotWithShape="0">
                <a:blip r:embed="rId5"/>
                <a:stretch>
                  <a:fillRect l="-1723" t="-1277" b="-8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t="8692" b="4179"/>
          <a:stretch/>
        </p:blipFill>
        <p:spPr bwMode="auto">
          <a:xfrm>
            <a:off x="603225" y="1364218"/>
            <a:ext cx="3694414" cy="1516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Thermal Noise – Noise Voltage and Noise Power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6064" y="2462225"/>
            <a:ext cx="36760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h</a:t>
            </a:r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6.626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 10</a:t>
            </a:r>
            <a:r>
              <a:rPr lang="en-US" sz="1400" baseline="30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-34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J∙s, Planck’s constant</a:t>
            </a: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k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= 1.38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 10-23 J/K, Boltzmann’s constant</a:t>
            </a: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bandwidth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 Hz</a:t>
            </a: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f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 center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frequency of the bandwidth</a:t>
            </a: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R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resistance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 </a:t>
            </a:r>
            <a:r>
              <a:rPr lang="el-GR" sz="1400" dirty="0" smtClean="0">
                <a:solidFill>
                  <a:schemeClr val="bg2">
                    <a:lumMod val="75000"/>
                    <a:lumOff val="25000"/>
                  </a:schemeClr>
                </a:solidFill>
                <a:cs typeface="Kalinga" panose="020B0502040204020203" pitchFamily="34" charset="0"/>
              </a:rPr>
              <a:t>Ω</a:t>
            </a:r>
            <a:endParaRPr lang="en-US" sz="1400" dirty="0" smtClean="0">
              <a:solidFill>
                <a:schemeClr val="bg2">
                  <a:lumMod val="75000"/>
                  <a:lumOff val="25000"/>
                </a:schemeClr>
              </a:solidFill>
              <a:cs typeface="Kalinga" panose="020B0502040204020203" pitchFamily="34" charset="0"/>
            </a:endParaRP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temperature in Kelvin</a:t>
            </a:r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05164" y="6652997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>
                <a:solidFill>
                  <a:srgbClr val="000000"/>
                </a:solidFill>
              </a:rPr>
              <a:t>* For derivation, refer to: </a:t>
            </a:r>
            <a:r>
              <a:rPr lang="en-US" sz="800" dirty="0" smtClean="0">
                <a:solidFill>
                  <a:srgbClr val="000000"/>
                </a:solidFill>
                <a:hlinkClick r:id="rId7"/>
              </a:rPr>
              <a:t>http</a:t>
            </a:r>
            <a:r>
              <a:rPr lang="en-US" sz="800" dirty="0">
                <a:solidFill>
                  <a:srgbClr val="000000"/>
                </a:solidFill>
                <a:hlinkClick r:id="rId7"/>
              </a:rPr>
              <a:t>://www.pas.rochester.edu/~</a:t>
            </a:r>
            <a:r>
              <a:rPr lang="en-US" sz="800" dirty="0" smtClean="0">
                <a:solidFill>
                  <a:srgbClr val="000000"/>
                </a:solidFill>
                <a:hlinkClick r:id="rId7"/>
              </a:rPr>
              <a:t>dmw/ast203/Lectures/Lect_20.pdf</a:t>
            </a:r>
            <a:r>
              <a:rPr lang="en-US" sz="800" dirty="0" smtClean="0">
                <a:solidFill>
                  <a:srgbClr val="000000"/>
                </a:solidFill>
              </a:rPr>
              <a:t> 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22092" y="1213610"/>
            <a:ext cx="4299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*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064" y="1423167"/>
            <a:ext cx="2242566" cy="8961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80" y="4689767"/>
            <a:ext cx="1931670" cy="3744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56" y="5543698"/>
            <a:ext cx="3099816" cy="7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0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Thermal Noise </a:t>
            </a:r>
            <a:r>
              <a:rPr 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≈ </a:t>
            </a:r>
            <a:r>
              <a:rPr lang="en-US" dirty="0" smtClean="0"/>
              <a:t>White Noise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At most RF and microwave frequencies, the thermal noise from a resistor appear uniform with respect to frequency, as is evident from the absence of a frequency variable in the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n</a:t>
            </a:r>
            <a:r>
              <a:rPr lang="en-US" dirty="0" smtClean="0"/>
              <a:t> expression</a:t>
            </a:r>
          </a:p>
          <a:p>
            <a:r>
              <a:rPr lang="en-US" dirty="0" smtClean="0"/>
              <a:t>We call this type of frequency independent noise “white noise”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also note that the noise power is independent of the resistance!</a:t>
            </a:r>
            <a:endParaRPr lang="en-US" dirty="0"/>
          </a:p>
        </p:txBody>
      </p:sp>
      <p:pic>
        <p:nvPicPr>
          <p:cNvPr id="24578" name="Picture 2" descr="http://th00.deviantart.net/fs20/PRE/f/2007/308/a/c/White_Noise_2_by_Falln_St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451" y="3311400"/>
            <a:ext cx="2871391" cy="224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51" y="1054825"/>
            <a:ext cx="3099816" cy="7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Temperature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If an arbitrary noise source appears to “white”, i.e. frequency independent, it can be approximated by a thermal noise</a:t>
            </a:r>
          </a:p>
          <a:p>
            <a:r>
              <a:rPr lang="en-US" dirty="0" smtClean="0"/>
              <a:t>For a narrow band system, i.e. </a:t>
            </a:r>
            <a:r>
              <a:rPr lang="en-US" i="1" dirty="0" smtClean="0"/>
              <a:t>B</a:t>
            </a:r>
            <a:r>
              <a:rPr lang="en-US" dirty="0" smtClean="0"/>
              <a:t> is small, the noise can often be approximated as white noise because the frequency dependence is small within </a:t>
            </a:r>
            <a:r>
              <a:rPr lang="en-US" i="1" dirty="0" smtClean="0"/>
              <a:t>B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other words, the noise source can be approximated by a resistor with a certain equivalent temperature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e</a:t>
            </a:r>
            <a:r>
              <a:rPr lang="en-US" dirty="0" smtClean="0"/>
              <a:t>, which is determined by how strong the noise source is</a:t>
            </a:r>
            <a:r>
              <a:rPr lang="en-US" sz="1600" dirty="0" smtClean="0"/>
              <a:t>					</a:t>
            </a:r>
            <a:endParaRPr lang="en-US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1581" y="3477972"/>
            <a:ext cx="7527561" cy="1921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574576"/>
              </p:ext>
            </p:extLst>
          </p:nvPr>
        </p:nvGraphicFramePr>
        <p:xfrm>
          <a:off x="3818729" y="5437094"/>
          <a:ext cx="1465263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7" name="Equation" r:id="rId4" imgW="533160" imgH="393480" progId="Equation.3">
                  <p:embed/>
                </p:oleObj>
              </mc:Choice>
              <mc:Fallback>
                <p:oleObj name="Equation" r:id="rId4" imgW="533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8729" y="5437094"/>
                        <a:ext cx="1465263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13615" y="5655265"/>
            <a:ext cx="275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</a:t>
            </a:r>
            <a:r>
              <a:rPr lang="en-US" sz="1800" i="1" baseline="-250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</a:t>
            </a: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noise power in bandwidth </a:t>
            </a:r>
            <a:r>
              <a:rPr lang="en-US" sz="1800" i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5887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2507" y="2494059"/>
            <a:ext cx="4549997" cy="41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 smtClean="0"/>
              <a:t>(Input Referred) Noise Temperature of an Amplifier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If you have a “noisy” amplifier, it means that there is noise power even when there is no input (no signal or noise)</a:t>
            </a:r>
          </a:p>
          <a:p>
            <a:r>
              <a:rPr lang="en-US" dirty="0" smtClean="0"/>
              <a:t>If we assume the amplifier to be linear, then a noisy amplifier can be model by a </a:t>
            </a:r>
            <a:r>
              <a:rPr lang="en-US" i="1" dirty="0" smtClean="0"/>
              <a:t>noiseless</a:t>
            </a:r>
            <a:r>
              <a:rPr lang="en-US" dirty="0" smtClean="0"/>
              <a:t> amplifier with an equivalent noise source at the input </a:t>
            </a:r>
            <a:endParaRPr lang="en-US" dirty="0"/>
          </a:p>
        </p:txBody>
      </p:sp>
      <p:graphicFrame>
        <p:nvGraphicFramePr>
          <p:cNvPr id="71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577540"/>
              </p:ext>
            </p:extLst>
          </p:nvPr>
        </p:nvGraphicFramePr>
        <p:xfrm>
          <a:off x="6309917" y="4758542"/>
          <a:ext cx="1433343" cy="907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" name="Equation" r:id="rId4" imgW="622080" imgH="393480" progId="Equation.3">
                  <p:embed/>
                </p:oleObj>
              </mc:Choice>
              <mc:Fallback>
                <p:oleObj name="Equation" r:id="rId4" imgW="622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917" y="4758542"/>
                        <a:ext cx="1433343" cy="90765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52503" y="2719462"/>
            <a:ext cx="2951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Note</a:t>
            </a: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Both input and output are matched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You have to take the amplifier gain </a:t>
            </a:r>
            <a:r>
              <a:rPr lang="en-US" sz="1800" i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</a:t>
            </a: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into account</a:t>
            </a:r>
          </a:p>
        </p:txBody>
      </p:sp>
    </p:spTree>
    <p:extLst>
      <p:ext uri="{BB962C8B-B14F-4D97-AF65-F5344CB8AC3E}">
        <p14:creationId xmlns:p14="http://schemas.microsoft.com/office/powerpoint/2010/main" val="27917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Factor/Figure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4721172" cy="4335463"/>
          </a:xfrm>
        </p:spPr>
        <p:txBody>
          <a:bodyPr/>
          <a:lstStyle/>
          <a:p>
            <a:r>
              <a:rPr lang="en-US" dirty="0" smtClean="0"/>
              <a:t>We observe that you get more noise at the output; which means that the </a:t>
            </a:r>
            <a:r>
              <a:rPr lang="en-US" b="1" i="1" dirty="0" smtClean="0"/>
              <a:t>signal to noise ratio</a:t>
            </a:r>
            <a:r>
              <a:rPr lang="en-US" b="1" dirty="0" smtClean="0"/>
              <a:t> (SNR) </a:t>
            </a:r>
            <a:r>
              <a:rPr lang="en-US" dirty="0" smtClean="0"/>
              <a:t>is going to degrade after signal passes through an amplifier</a:t>
            </a:r>
          </a:p>
          <a:p>
            <a:pPr lvl="1"/>
            <a:r>
              <a:rPr lang="en-US" dirty="0" smtClean="0"/>
              <a:t>It is important to understand that while amplifiers are great at making your signal stronger, they also make noise stronger!!</a:t>
            </a:r>
          </a:p>
          <a:p>
            <a:r>
              <a:rPr lang="en-US" dirty="0" smtClean="0"/>
              <a:t>We define the degradation of SNR, in linear scale, as the noise factor, often denoted by </a:t>
            </a:r>
            <a:r>
              <a:rPr lang="en-US" i="1" dirty="0" smtClean="0"/>
              <a:t>F</a:t>
            </a:r>
          </a:p>
          <a:p>
            <a:pPr lvl="1"/>
            <a:r>
              <a:rPr lang="en-US" dirty="0" smtClean="0"/>
              <a:t>Noise factor always great than 1!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47034" y="889992"/>
            <a:ext cx="3612372" cy="151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87711" y="2505308"/>
            <a:ext cx="1866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Factor</a:t>
            </a:r>
            <a:endParaRPr lang="en-US" sz="2000" b="1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 bwMode="auto">
          <a:xfrm>
            <a:off x="304799" y="5007316"/>
            <a:ext cx="8333546" cy="147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 b="0">
                <a:solidFill>
                  <a:srgbClr val="0070C0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1pPr>
            <a:lvl2pPr marL="7429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9pPr>
          </a:lstStyle>
          <a:p>
            <a:r>
              <a:rPr lang="en-US" kern="0" dirty="0" smtClean="0"/>
              <a:t>More often, you see this ratio specified in dB; we call it </a:t>
            </a:r>
            <a:r>
              <a:rPr lang="en-US" b="1" i="1" kern="0" dirty="0" smtClean="0"/>
              <a:t>noise figure</a:t>
            </a:r>
            <a:r>
              <a:rPr lang="en-US" b="1" kern="0" dirty="0" smtClean="0"/>
              <a:t> (NF)</a:t>
            </a:r>
          </a:p>
          <a:p>
            <a:pPr lvl="1"/>
            <a:r>
              <a:rPr lang="en-US" kern="0" dirty="0" smtClean="0"/>
              <a:t>NF is more commonly seen in datasheets</a:t>
            </a:r>
          </a:p>
          <a:p>
            <a:pPr lvl="1"/>
            <a:r>
              <a:rPr lang="en-US" kern="0" dirty="0" smtClean="0"/>
              <a:t>NF is always greater than 0 dB  </a:t>
            </a:r>
          </a:p>
          <a:p>
            <a:endParaRPr lang="en-US" kern="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346536" y="3768909"/>
            <a:ext cx="179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Figure</a:t>
            </a:r>
            <a:endParaRPr lang="en-US" sz="2000" b="1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97" y="4398828"/>
            <a:ext cx="2738628" cy="361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01" y="2852227"/>
            <a:ext cx="2590038" cy="89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Noise Factor of an Amplifier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2839533"/>
            <a:ext cx="8493125" cy="2084162"/>
          </a:xfrm>
        </p:spPr>
        <p:txBody>
          <a:bodyPr/>
          <a:lstStyle/>
          <a:p>
            <a:r>
              <a:rPr lang="en-US" dirty="0"/>
              <a:t>In fact, neither noise factor nor noise figure is a very elegant way to specifying the noise of an </a:t>
            </a:r>
            <a:r>
              <a:rPr lang="en-US" dirty="0" smtClean="0"/>
              <a:t>amplifier because </a:t>
            </a:r>
            <a:r>
              <a:rPr lang="en-US" dirty="0"/>
              <a:t>they </a:t>
            </a:r>
            <a:r>
              <a:rPr lang="en-US" dirty="0" smtClean="0"/>
              <a:t>depend </a:t>
            </a:r>
            <a:r>
              <a:rPr lang="en-US" dirty="0"/>
              <a:t>on the input noise level, i.e. they are </a:t>
            </a:r>
            <a:r>
              <a:rPr lang="en-US" dirty="0" smtClean="0"/>
              <a:t>not intrinsic properties </a:t>
            </a:r>
            <a:r>
              <a:rPr lang="en-US" dirty="0"/>
              <a:t>of the </a:t>
            </a:r>
            <a:r>
              <a:rPr lang="en-US" dirty="0" smtClean="0"/>
              <a:t>amplifier</a:t>
            </a:r>
          </a:p>
          <a:p>
            <a:r>
              <a:rPr lang="en-US" dirty="0" smtClean="0"/>
              <a:t>In addition, noise factor/figure can not describe one port devices</a:t>
            </a:r>
            <a:endParaRPr lang="en-US" dirty="0"/>
          </a:p>
          <a:p>
            <a:r>
              <a:rPr lang="en-US" dirty="0"/>
              <a:t>So in order to make sure we can fairly compare different components, noise factor or noise figure are specified under specific </a:t>
            </a:r>
            <a:r>
              <a:rPr lang="en-US" dirty="0" smtClean="0"/>
              <a:t>conditions: </a:t>
            </a:r>
            <a:endParaRPr lang="en-US" dirty="0"/>
          </a:p>
          <a:p>
            <a:pPr lvl="1"/>
            <a:r>
              <a:rPr lang="en-US" dirty="0"/>
              <a:t>input is matched to a 50 </a:t>
            </a:r>
            <a:r>
              <a:rPr lang="el-GR" dirty="0">
                <a:latin typeface="Calibri" panose="020F0502020204030204" pitchFamily="34" charset="0"/>
              </a:rPr>
              <a:t>Ω</a:t>
            </a:r>
            <a:r>
              <a:rPr lang="en-US" dirty="0"/>
              <a:t> source resistor</a:t>
            </a:r>
          </a:p>
          <a:p>
            <a:pPr lvl="1"/>
            <a:r>
              <a:rPr lang="en-US" dirty="0" smtClean="0"/>
              <a:t>the resistor is held </a:t>
            </a:r>
            <a:r>
              <a:rPr lang="en-US" dirty="0"/>
              <a:t>at a specific temperature; by IEEE standard, </a:t>
            </a:r>
            <a:r>
              <a:rPr lang="en-US" b="1" dirty="0"/>
              <a:t>290 K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923331"/>
            <a:ext cx="3883967" cy="163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545064"/>
              </p:ext>
            </p:extLst>
          </p:nvPr>
        </p:nvGraphicFramePr>
        <p:xfrm>
          <a:off x="4422039" y="1140777"/>
          <a:ext cx="4239640" cy="732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4" name="Equation" r:id="rId4" imgW="2501640" imgH="431640" progId="Equation.3">
                  <p:embed/>
                </p:oleObj>
              </mc:Choice>
              <mc:Fallback>
                <p:oleObj name="Equation" r:id="rId4" imgW="25016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2039" y="1140777"/>
                        <a:ext cx="4239640" cy="73273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62504"/>
              </p:ext>
            </p:extLst>
          </p:nvPr>
        </p:nvGraphicFramePr>
        <p:xfrm>
          <a:off x="5841319" y="2205367"/>
          <a:ext cx="1615447" cy="447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5" name="Equation" r:id="rId6" imgW="825480" imgH="228600" progId="Equation.3">
                  <p:embed/>
                </p:oleObj>
              </mc:Choice>
              <mc:Fallback>
                <p:oleObj name="Equation" r:id="rId6" imgW="825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1319" y="2205367"/>
                        <a:ext cx="1615447" cy="4479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700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Noise of a Cascade System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799" y="933262"/>
            <a:ext cx="4119723" cy="4335463"/>
          </a:xfrm>
        </p:spPr>
        <p:txBody>
          <a:bodyPr/>
          <a:lstStyle/>
          <a:p>
            <a:r>
              <a:rPr lang="en-US" dirty="0" smtClean="0"/>
              <a:t>The noise contributions from subsequent stages are suppressed by the preceding stages</a:t>
            </a:r>
          </a:p>
          <a:p>
            <a:r>
              <a:rPr lang="en-US" dirty="0" smtClean="0"/>
              <a:t>It follows that the first stage in a cascade system needs to have </a:t>
            </a:r>
            <a:r>
              <a:rPr lang="en-US" b="1" dirty="0" smtClean="0"/>
              <a:t>low noise </a:t>
            </a:r>
            <a:r>
              <a:rPr lang="en-US" dirty="0" smtClean="0"/>
              <a:t>and </a:t>
            </a:r>
            <a:r>
              <a:rPr lang="en-US" b="1" dirty="0" smtClean="0"/>
              <a:t>high gain</a:t>
            </a:r>
          </a:p>
          <a:p>
            <a:r>
              <a:rPr lang="en-US" dirty="0" smtClean="0"/>
              <a:t>Amplifiers specifically designed to do this are called </a:t>
            </a:r>
            <a:r>
              <a:rPr lang="en-US" i="1" dirty="0" smtClean="0"/>
              <a:t>low noise amplifiers</a:t>
            </a:r>
            <a:r>
              <a:rPr lang="en-US" dirty="0" smtClean="0"/>
              <a:t> (</a:t>
            </a:r>
            <a:r>
              <a:rPr lang="en-US" b="1" dirty="0" smtClean="0"/>
              <a:t>LNA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LNAs are often designed for the lowest noise, sacrificing efficiency, linearity, and even gain</a:t>
            </a:r>
          </a:p>
          <a:p>
            <a:pPr lvl="1"/>
            <a:r>
              <a:rPr lang="en-US" dirty="0" smtClean="0"/>
              <a:t>To a large extent, LNAs determine the system </a:t>
            </a:r>
            <a:r>
              <a:rPr lang="en-US" i="1" dirty="0" smtClean="0"/>
              <a:t>sensitivity</a:t>
            </a:r>
            <a:endParaRPr lang="en-US" i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8586" y="865602"/>
            <a:ext cx="4447052" cy="276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29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244921"/>
              </p:ext>
            </p:extLst>
          </p:nvPr>
        </p:nvGraphicFramePr>
        <p:xfrm>
          <a:off x="4645587" y="3627455"/>
          <a:ext cx="4024751" cy="906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8" name="Equation" r:id="rId4" imgW="1663560" imgH="431640" progId="Equation.DSMT4">
                  <p:embed/>
                </p:oleObj>
              </mc:Choice>
              <mc:Fallback>
                <p:oleObj name="Equation" r:id="rId4" imgW="16635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587" y="3627455"/>
                        <a:ext cx="4024751" cy="9069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049258"/>
              </p:ext>
            </p:extLst>
          </p:nvPr>
        </p:nvGraphicFramePr>
        <p:xfrm>
          <a:off x="4424524" y="4534441"/>
          <a:ext cx="4466879" cy="909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9" name="Equation" r:id="rId6" imgW="1841400" imgH="431640" progId="Equation.DSMT4">
                  <p:embed/>
                </p:oleObj>
              </mc:Choice>
              <mc:Fallback>
                <p:oleObj name="Equation" r:id="rId6" imgW="18414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4524" y="4534441"/>
                        <a:ext cx="4466879" cy="90948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65610" y="5718048"/>
            <a:ext cx="2404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Important !!</a:t>
            </a:r>
          </a:p>
        </p:txBody>
      </p:sp>
    </p:spTree>
    <p:extLst>
      <p:ext uri="{BB962C8B-B14F-4D97-AF65-F5344CB8AC3E}">
        <p14:creationId xmlns:p14="http://schemas.microsoft.com/office/powerpoint/2010/main" val="19422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6680" y="2217607"/>
            <a:ext cx="54292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Derivation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6460" y="1123248"/>
            <a:ext cx="2962275" cy="4667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6084" y="1115985"/>
            <a:ext cx="39814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1550" y="3771432"/>
            <a:ext cx="29146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7" cstate="print"/>
          <a:srcRect t="-13122"/>
          <a:stretch>
            <a:fillRect/>
          </a:stretch>
        </p:blipFill>
        <p:spPr bwMode="auto">
          <a:xfrm>
            <a:off x="5353987" y="5486400"/>
            <a:ext cx="2875607" cy="8884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2998033" y="1798820"/>
            <a:ext cx="299803" cy="564940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901681" y="2217607"/>
            <a:ext cx="314249" cy="428623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039739" y="4257207"/>
            <a:ext cx="314248" cy="214311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Noise Figure of a Passive,  </a:t>
            </a:r>
            <a:r>
              <a:rPr lang="en-US" dirty="0" err="1" smtClean="0"/>
              <a:t>Lossy</a:t>
            </a:r>
            <a:r>
              <a:rPr lang="en-US" dirty="0" smtClean="0"/>
              <a:t> Element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04800" y="2786447"/>
            <a:ext cx="8493125" cy="2004016"/>
          </a:xfrm>
        </p:spPr>
        <p:txBody>
          <a:bodyPr/>
          <a:lstStyle/>
          <a:p>
            <a:r>
              <a:rPr lang="en-US" dirty="0" smtClean="0"/>
              <a:t>Let’s assume that a resistor at the same physical temperature is connected to the input of the network. Since they in thermal equilibrium, the </a:t>
            </a:r>
            <a:r>
              <a:rPr lang="en-US" dirty="0" err="1" smtClean="0"/>
              <a:t>resistor+network</a:t>
            </a:r>
            <a:r>
              <a:rPr lang="en-US" dirty="0" smtClean="0"/>
              <a:t> can be treated as one noise source at T, the output noise power should be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can also treat the input resistor as the signal source, then the output noise power should be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833" r="2720" b="6068"/>
          <a:stretch/>
        </p:blipFill>
        <p:spPr>
          <a:xfrm>
            <a:off x="407000" y="873821"/>
            <a:ext cx="465268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93793" y="1110476"/>
            <a:ext cx="3604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A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attenuation, defined as 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/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out</a:t>
            </a:r>
            <a:endParaRPr lang="en-US" sz="1600" i="1" baseline="-250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bandwidth 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 Hz</a:t>
            </a:r>
          </a:p>
          <a:p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physical temperature (in Kelvin) of the network</a:t>
            </a:r>
            <a:endParaRPr lang="en-US" sz="16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536884" y="4067364"/>
                <a:ext cx="20289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884" y="4067364"/>
                <a:ext cx="202895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65360" y="5640636"/>
                <a:ext cx="4572000" cy="10143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r>
                  <a:rPr lang="en-US" sz="3200" i="1" dirty="0">
                    <a:solidFill>
                      <a:srgbClr val="4D4D4D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3200" i="1" dirty="0">
                    <a:solidFill>
                      <a:srgbClr val="4D4D4D"/>
                    </a:solidFill>
                    <a:latin typeface="Cambria Math" panose="02040503050406030204" pitchFamily="18" charset="0"/>
                  </a:rPr>
                </a:br>
                <a:endParaRPr lang="en-US" sz="3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60" y="5640636"/>
                <a:ext cx="4572000" cy="10143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75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Amplifiers in RF/Microwave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517653" cy="4335463"/>
          </a:xfrm>
        </p:spPr>
        <p:txBody>
          <a:bodyPr/>
          <a:lstStyle/>
          <a:p>
            <a:r>
              <a:rPr lang="en-US" sz="1800" dirty="0" smtClean="0"/>
              <a:t>The function of an amplifier is simple: to amplify signals</a:t>
            </a:r>
            <a:endParaRPr lang="en-US" sz="1800" dirty="0"/>
          </a:p>
          <a:p>
            <a:pPr lvl="1"/>
            <a:r>
              <a:rPr lang="en-US" sz="1600" dirty="0" smtClean="0"/>
              <a:t>Recall from last lecture the typical strength of a GPS signal: -125 </a:t>
            </a:r>
            <a:r>
              <a:rPr lang="en-US" sz="1600" dirty="0" err="1" smtClean="0"/>
              <a:t>dBm</a:t>
            </a:r>
            <a:r>
              <a:rPr lang="en-US" sz="1600" dirty="0" smtClean="0"/>
              <a:t>; that is a ridiculously small power: -125 </a:t>
            </a:r>
            <a:r>
              <a:rPr lang="en-US" sz="1600" dirty="0" err="1" smtClean="0"/>
              <a:t>dBm</a:t>
            </a:r>
            <a:r>
              <a:rPr lang="en-US" sz="1600" dirty="0" smtClean="0"/>
              <a:t> </a:t>
            </a:r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≈ </a:t>
            </a:r>
            <a:r>
              <a:rPr lang="en-US" sz="1600" dirty="0" smtClean="0"/>
              <a:t>10</a:t>
            </a:r>
            <a:r>
              <a:rPr lang="en-US" sz="1600" baseline="30000" dirty="0" smtClean="0"/>
              <a:t>-15</a:t>
            </a:r>
            <a:r>
              <a:rPr lang="en-US" sz="1600" dirty="0" smtClean="0"/>
              <a:t> W!</a:t>
            </a:r>
          </a:p>
          <a:p>
            <a:pPr lvl="1"/>
            <a:r>
              <a:rPr lang="en-US" sz="1600" dirty="0" smtClean="0"/>
              <a:t>We want to make this signal stronger, actually a lot stronger, in order to be able to process it; all without distorting it in any way</a:t>
            </a:r>
          </a:p>
          <a:p>
            <a:pPr lvl="1"/>
            <a:r>
              <a:rPr lang="en-US" sz="1600" dirty="0" smtClean="0"/>
              <a:t>Similar need is in the transmitter: signal generated by the oscillator is often quite weak; needs a lot of amplification before transmitting it in order to reach longer distances</a:t>
            </a:r>
          </a:p>
          <a:p>
            <a:r>
              <a:rPr lang="en-US" sz="1800" dirty="0" smtClean="0"/>
              <a:t>Different kinds of amplifiers are tailored to specific system functions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6572" y="3916322"/>
            <a:ext cx="7233302" cy="2868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 bwMode="auto">
          <a:xfrm>
            <a:off x="2330756" y="5391656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6514" y="6126393"/>
            <a:ext cx="1903085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Amplifier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2174607" y="3916322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8055" y="3616786"/>
            <a:ext cx="2361544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Low Noise Amplifier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4197976" y="3963690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86601" y="3616786"/>
            <a:ext cx="2659702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Variable Gain Amplifier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3602092" y="5391656"/>
            <a:ext cx="572510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71744" y="4985248"/>
            <a:ext cx="2273379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Generic Gain Block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4240407" y="5406738"/>
            <a:ext cx="594452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82095" y="6169044"/>
            <a:ext cx="2659702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Variable Gain Amplifier</a:t>
            </a:r>
          </a:p>
        </p:txBody>
      </p:sp>
    </p:spTree>
    <p:extLst>
      <p:ext uri="{BB962C8B-B14F-4D97-AF65-F5344CB8AC3E}">
        <p14:creationId xmlns:p14="http://schemas.microsoft.com/office/powerpoint/2010/main" val="67210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Noise Figure of a Passive,  </a:t>
            </a:r>
            <a:r>
              <a:rPr lang="en-US" dirty="0" err="1" smtClean="0"/>
              <a:t>Lossy</a:t>
            </a:r>
            <a:r>
              <a:rPr lang="en-US" dirty="0" smtClean="0"/>
              <a:t> Element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04800" y="2786447"/>
            <a:ext cx="8493125" cy="2004016"/>
          </a:xfrm>
        </p:spPr>
        <p:txBody>
          <a:bodyPr/>
          <a:lstStyle/>
          <a:p>
            <a:r>
              <a:rPr lang="en-US" dirty="0" smtClean="0"/>
              <a:t>Equating the two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3750" y="5055880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D4D4D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Compare 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7764" y="4187952"/>
                <a:ext cx="26271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764" y="4187952"/>
                <a:ext cx="2627194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52676" y="4961335"/>
                <a:ext cx="27666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676" y="4961335"/>
                <a:ext cx="2766655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3833" r="2720" b="6068"/>
          <a:stretch/>
        </p:blipFill>
        <p:spPr>
          <a:xfrm>
            <a:off x="407000" y="873821"/>
            <a:ext cx="465268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93793" y="1110476"/>
            <a:ext cx="3604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A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attenuation, defined as 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/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out</a:t>
            </a:r>
            <a:endParaRPr lang="en-US" sz="1600" i="1" baseline="-250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bandwidth 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 Hz</a:t>
            </a:r>
          </a:p>
          <a:p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physical temperature (in Kelvin) of the network</a:t>
            </a:r>
            <a:endParaRPr lang="en-US" sz="16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65361" y="3017865"/>
                <a:ext cx="4572000" cy="101431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61" y="3017865"/>
                <a:ext cx="4572000" cy="10143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427724" y="5782962"/>
                <a:ext cx="1208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724" y="5782962"/>
                <a:ext cx="1208279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5193793" y="5782962"/>
            <a:ext cx="2404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Important !!</a:t>
            </a:r>
          </a:p>
        </p:txBody>
      </p:sp>
    </p:spTree>
    <p:extLst>
      <p:ext uri="{BB962C8B-B14F-4D97-AF65-F5344CB8AC3E}">
        <p14:creationId xmlns:p14="http://schemas.microsoft.com/office/powerpoint/2010/main" val="75915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Measurement of Noise Temperature, Figure, Factor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Y-factor method</a:t>
            </a:r>
          </a:p>
          <a:p>
            <a:pPr lvl="1"/>
            <a:r>
              <a:rPr lang="en-US" dirty="0" smtClean="0"/>
              <a:t>The idea is simple: measure the noise from two </a:t>
            </a:r>
            <a:r>
              <a:rPr lang="en-US" b="1" dirty="0" smtClean="0"/>
              <a:t>known</a:t>
            </a:r>
            <a:r>
              <a:rPr lang="en-US" dirty="0" smtClean="0"/>
              <a:t> noise sources and compare the noise </a:t>
            </a:r>
            <a:r>
              <a:rPr lang="en-US" dirty="0" smtClean="0"/>
              <a:t>power difference </a:t>
            </a:r>
            <a:r>
              <a:rPr lang="en-US" dirty="0" smtClean="0"/>
              <a:t>at the output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6493" y="1967665"/>
            <a:ext cx="5045267" cy="179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016661"/>
              </p:ext>
            </p:extLst>
          </p:nvPr>
        </p:nvGraphicFramePr>
        <p:xfrm>
          <a:off x="991522" y="4147957"/>
          <a:ext cx="2727038" cy="48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" name="Equation" r:id="rId4" imgW="1282680" imgH="228600" progId="Equation.3">
                  <p:embed/>
                </p:oleObj>
              </mc:Choice>
              <mc:Fallback>
                <p:oleObj name="Equation" r:id="rId4" imgW="1282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522" y="4147957"/>
                        <a:ext cx="2727038" cy="4864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899523"/>
              </p:ext>
            </p:extLst>
          </p:nvPr>
        </p:nvGraphicFramePr>
        <p:xfrm>
          <a:off x="991522" y="4641085"/>
          <a:ext cx="2806883" cy="48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9" name="Equation" r:id="rId6" imgW="1320480" imgH="228600" progId="Equation.3">
                  <p:embed/>
                </p:oleObj>
              </mc:Choice>
              <mc:Fallback>
                <p:oleObj name="Equation" r:id="rId6" imgW="1320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522" y="4641085"/>
                        <a:ext cx="2806883" cy="4864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694514"/>
              </p:ext>
            </p:extLst>
          </p:nvPr>
        </p:nvGraphicFramePr>
        <p:xfrm>
          <a:off x="5240737" y="4040677"/>
          <a:ext cx="293052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0" name="Equation" r:id="rId8" imgW="1066680" imgH="431640" progId="Equation.3">
                  <p:embed/>
                </p:oleObj>
              </mc:Choice>
              <mc:Fallback>
                <p:oleObj name="Equation" r:id="rId8" imgW="1066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737" y="4040677"/>
                        <a:ext cx="2930525" cy="1187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775608"/>
              </p:ext>
            </p:extLst>
          </p:nvPr>
        </p:nvGraphicFramePr>
        <p:xfrm>
          <a:off x="3289586" y="5379330"/>
          <a:ext cx="223202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1" name="Equation" r:id="rId10" imgW="812520" imgH="393480" progId="Equation.3">
                  <p:embed/>
                </p:oleObj>
              </mc:Choice>
              <mc:Fallback>
                <p:oleObj name="Equation" r:id="rId10" imgW="812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586" y="5379330"/>
                        <a:ext cx="2232025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Arrow 3"/>
          <p:cNvSpPr/>
          <p:nvPr/>
        </p:nvSpPr>
        <p:spPr bwMode="auto">
          <a:xfrm>
            <a:off x="4146191" y="4385453"/>
            <a:ext cx="746760" cy="411480"/>
          </a:xfrm>
          <a:prstGeom prst="rightArrow">
            <a:avLst>
              <a:gd name="adj1" fmla="val 35185"/>
              <a:gd name="adj2" fmla="val 50000"/>
            </a:avLst>
          </a:prstGeom>
          <a:solidFill>
            <a:srgbClr val="B2B2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2104031" y="5714927"/>
            <a:ext cx="746760" cy="411480"/>
          </a:xfrm>
          <a:prstGeom prst="rightArrow">
            <a:avLst>
              <a:gd name="adj1" fmla="val 35185"/>
              <a:gd name="adj2" fmla="val 50000"/>
            </a:avLst>
          </a:prstGeom>
          <a:solidFill>
            <a:srgbClr val="B2B2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5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466431"/>
            <a:ext cx="8493125" cy="1293971"/>
          </a:xfrm>
        </p:spPr>
        <p:txBody>
          <a:bodyPr/>
          <a:lstStyle/>
          <a:p>
            <a:r>
              <a:rPr lang="en-US" u="sng" dirty="0" smtClean="0"/>
              <a:t>Question</a:t>
            </a:r>
            <a:r>
              <a:rPr lang="en-US" dirty="0" smtClean="0"/>
              <a:t>: It seems that taking one measurement is enough to calculate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e</a:t>
            </a:r>
            <a:r>
              <a:rPr lang="en-US" i="1" baseline="-25000" dirty="0" smtClean="0"/>
              <a:t> </a:t>
            </a:r>
            <a:r>
              <a:rPr lang="en-US" dirty="0" smtClean="0"/>
              <a:t>…</a:t>
            </a:r>
            <a:endParaRPr lang="en-US" i="1" baseline="-25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1" y="2522815"/>
            <a:ext cx="4798418" cy="3587366"/>
          </a:xfrm>
        </p:spPr>
        <p:txBody>
          <a:bodyPr/>
          <a:lstStyle/>
          <a:p>
            <a:r>
              <a:rPr lang="en-US" dirty="0" smtClean="0"/>
              <a:t>True, but that would be less accurate; you would have to know </a:t>
            </a:r>
            <a:r>
              <a:rPr lang="en-US" i="1" dirty="0" smtClean="0"/>
              <a:t>GB</a:t>
            </a:r>
            <a:r>
              <a:rPr lang="en-US" dirty="0" smtClean="0"/>
              <a:t> precisely</a:t>
            </a:r>
          </a:p>
          <a:p>
            <a:r>
              <a:rPr lang="en-US" dirty="0" smtClean="0"/>
              <a:t>Taking two measurements allows you to get rid of measurement errors that are common to both measurements</a:t>
            </a:r>
          </a:p>
          <a:p>
            <a:r>
              <a:rPr lang="en-US" dirty="0" smtClean="0"/>
              <a:t>You need two or more measurement points to accurately extrapolate the zero crossing value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98269" y="5284054"/>
            <a:ext cx="323088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398269" y="2533829"/>
            <a:ext cx="0" cy="2750225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398269" y="2921854"/>
            <a:ext cx="2865120" cy="1965961"/>
          </a:xfrm>
          <a:prstGeom prst="line">
            <a:avLst/>
          </a:prstGeom>
          <a:ln w="28575">
            <a:solidFill>
              <a:srgbClr val="77777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31056" y="2467809"/>
            <a:ext cx="156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power</a:t>
            </a:r>
            <a:endParaRPr lang="en-US" sz="1800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4690" y="5715087"/>
            <a:ext cx="15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Input noise temperature</a:t>
            </a:r>
            <a:endParaRPr lang="en-US" sz="1800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000955" y="3739959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21" name="Straight Connector 20"/>
          <p:cNvCxnSpPr>
            <a:stCxn id="18" idx="4"/>
          </p:cNvCxnSpPr>
          <p:nvPr/>
        </p:nvCxnSpPr>
        <p:spPr>
          <a:xfrm>
            <a:off x="7061915" y="3861879"/>
            <a:ext cx="0" cy="1422175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3408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54669" y="4929962"/>
            <a:ext cx="95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GkT</a:t>
            </a:r>
            <a:r>
              <a:rPr lang="en-US" sz="1800" i="1" baseline="-25000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</a:t>
            </a:r>
            <a:r>
              <a:rPr lang="en-US" sz="1800" i="1" dirty="0" err="1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431057" y="4929962"/>
            <a:ext cx="311729" cy="8103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63473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2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6519652" y="3998593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580612" y="4120513"/>
            <a:ext cx="0" cy="1163541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397913"/>
              </p:ext>
            </p:extLst>
          </p:nvPr>
        </p:nvGraphicFramePr>
        <p:xfrm>
          <a:off x="7122875" y="4206007"/>
          <a:ext cx="1872248" cy="333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7" name="Equation" r:id="rId3" imgW="1282680" imgH="228600" progId="Equation.3">
                  <p:embed/>
                </p:oleObj>
              </mc:Choice>
              <mc:Fallback>
                <p:oleObj name="Equation" r:id="rId3" imgW="1282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2875" y="4206007"/>
                        <a:ext cx="1872248" cy="3339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990961"/>
              </p:ext>
            </p:extLst>
          </p:nvPr>
        </p:nvGraphicFramePr>
        <p:xfrm>
          <a:off x="7122876" y="4699135"/>
          <a:ext cx="1927066" cy="333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8" name="Equation" r:id="rId5" imgW="1320480" imgH="228600" progId="Equation.3">
                  <p:embed/>
                </p:oleObj>
              </mc:Choice>
              <mc:Fallback>
                <p:oleObj name="Equation" r:id="rId5" imgW="1320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2876" y="4699135"/>
                        <a:ext cx="1927066" cy="3339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10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466431"/>
            <a:ext cx="8493125" cy="1293971"/>
          </a:xfrm>
        </p:spPr>
        <p:txBody>
          <a:bodyPr/>
          <a:lstStyle/>
          <a:p>
            <a:r>
              <a:rPr lang="en-US" dirty="0" smtClean="0"/>
              <a:t>Question: Would it help if we take more than two measurements?</a:t>
            </a:r>
            <a:endParaRPr lang="en-US" i="1" baseline="-25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1" y="2522815"/>
            <a:ext cx="4798418" cy="3587366"/>
          </a:xfrm>
        </p:spPr>
        <p:txBody>
          <a:bodyPr/>
          <a:lstStyle/>
          <a:p>
            <a:r>
              <a:rPr lang="en-US" dirty="0" smtClean="0"/>
              <a:t>Yes, but that would require more noise sources</a:t>
            </a:r>
          </a:p>
          <a:p>
            <a:pPr lvl="1"/>
            <a:r>
              <a:rPr lang="en-US" dirty="0" smtClean="0"/>
              <a:t>Good accurate noise sources can be expensive</a:t>
            </a:r>
          </a:p>
          <a:p>
            <a:pPr lvl="1"/>
            <a:r>
              <a:rPr lang="en-US" dirty="0" smtClean="0"/>
              <a:t>Getting two noise sources with drastically different noise temperature can also be difficult</a:t>
            </a:r>
          </a:p>
          <a:p>
            <a:pPr lvl="1"/>
            <a:r>
              <a:rPr lang="en-US" dirty="0" smtClean="0"/>
              <a:t>Remember that temperature is specified in Kelvin; 0°C and 100°C are only about 30% different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98269" y="5284054"/>
            <a:ext cx="323088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398269" y="2533829"/>
            <a:ext cx="0" cy="2750225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398269" y="2921854"/>
            <a:ext cx="2865120" cy="1965961"/>
          </a:xfrm>
          <a:prstGeom prst="line">
            <a:avLst/>
          </a:prstGeom>
          <a:ln w="28575">
            <a:solidFill>
              <a:srgbClr val="77777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31056" y="2467809"/>
            <a:ext cx="156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power</a:t>
            </a:r>
            <a:endParaRPr lang="en-US" sz="1800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4690" y="5715087"/>
            <a:ext cx="15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Input noise temperature</a:t>
            </a:r>
            <a:endParaRPr lang="en-US" sz="1800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000955" y="3739959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06795" y="2947272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21" name="Straight Connector 20"/>
          <p:cNvCxnSpPr>
            <a:stCxn id="18" idx="4"/>
          </p:cNvCxnSpPr>
          <p:nvPr/>
        </p:nvCxnSpPr>
        <p:spPr>
          <a:xfrm>
            <a:off x="7061915" y="3861879"/>
            <a:ext cx="0" cy="1422175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3408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39747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3</a:t>
            </a:r>
          </a:p>
        </p:txBody>
      </p:sp>
      <p:cxnSp>
        <p:nvCxnSpPr>
          <p:cNvPr id="24" name="Straight Connector 23"/>
          <p:cNvCxnSpPr>
            <a:stCxn id="19" idx="4"/>
          </p:cNvCxnSpPr>
          <p:nvPr/>
        </p:nvCxnSpPr>
        <p:spPr>
          <a:xfrm>
            <a:off x="8067755" y="3069192"/>
            <a:ext cx="0" cy="2214862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54669" y="4929962"/>
            <a:ext cx="95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GkT</a:t>
            </a:r>
            <a:r>
              <a:rPr lang="en-US" sz="1800" i="1" baseline="-25000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</a:t>
            </a:r>
            <a:r>
              <a:rPr lang="en-US" sz="1800" i="1" dirty="0" err="1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431057" y="4929962"/>
            <a:ext cx="311729" cy="8103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 bwMode="auto">
          <a:xfrm>
            <a:off x="7475815" y="3381444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63473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2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7536775" y="3503364"/>
            <a:ext cx="0" cy="1795930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 bwMode="auto">
          <a:xfrm>
            <a:off x="6519652" y="3998593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580612" y="4120513"/>
            <a:ext cx="0" cy="1163541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73551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4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67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Linearity,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-- or Non-linearity?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Linearity and Non-linearity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A </a:t>
            </a:r>
            <a:r>
              <a:rPr lang="en-US" altLang="zh-CN" dirty="0" smtClean="0"/>
              <a:t>system is linear if its output can be expressed as a linear combination (superposition) of responses to individual inputs</a:t>
            </a: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421" y="2396109"/>
            <a:ext cx="3746624" cy="22087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52" y="3104734"/>
            <a:ext cx="1120811" cy="7537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512" y="2377247"/>
            <a:ext cx="3284378" cy="220870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2211672" y="2604631"/>
            <a:ext cx="2597811" cy="1750198"/>
            <a:chOff x="2211672" y="2604631"/>
            <a:chExt cx="2597811" cy="1750198"/>
          </a:xfrm>
        </p:grpSpPr>
        <p:sp>
          <p:nvSpPr>
            <p:cNvPr id="16" name="Isosceles Triangle 15"/>
            <p:cNvSpPr/>
            <p:nvPr/>
          </p:nvSpPr>
          <p:spPr bwMode="auto">
            <a:xfrm rot="5400000">
              <a:off x="2662823" y="2663161"/>
              <a:ext cx="1750198" cy="1633138"/>
            </a:xfrm>
            <a:prstGeom prst="triangle">
              <a:avLst/>
            </a:prstGeom>
            <a:solidFill>
              <a:schemeClr val="accent1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" pitchFamily="1" charset="0"/>
              </a:endParaRPr>
            </a:p>
          </p:txBody>
        </p:sp>
        <p:cxnSp>
          <p:nvCxnSpPr>
            <p:cNvPr id="18" name="Straight Connector 17"/>
            <p:cNvCxnSpPr>
              <a:stCxn id="16" idx="3"/>
            </p:cNvCxnSpPr>
            <p:nvPr/>
          </p:nvCxnSpPr>
          <p:spPr>
            <a:xfrm flipH="1" flipV="1">
              <a:off x="2211672" y="3477859"/>
              <a:ext cx="509681" cy="1871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4299802" y="3479730"/>
              <a:ext cx="509681" cy="1871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993222" y="3104734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rgbClr val="000000"/>
                  </a:solidFill>
                  <a:latin typeface="+mj-lt"/>
                </a:rPr>
                <a:t>A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43264" y="4598362"/>
            <a:ext cx="30091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Ideal Amplifier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289" y="4594356"/>
            <a:ext cx="38940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Non-ideal Amplifier</a:t>
            </a:r>
          </a:p>
        </p:txBody>
      </p:sp>
    </p:spTree>
    <p:extLst>
      <p:ext uri="{BB962C8B-B14F-4D97-AF65-F5344CB8AC3E}">
        <p14:creationId xmlns:p14="http://schemas.microsoft.com/office/powerpoint/2010/main" val="252439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A </a:t>
            </a:r>
            <a:r>
              <a:rPr lang="en-US" altLang="zh-CN" dirty="0" smtClean="0"/>
              <a:t>system is linear if its output can be expressed as a linear combination (superposition) of responses to individual inputs</a:t>
            </a:r>
            <a:endParaRPr lang="en-US" dirty="0" smtClean="0"/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373" y="1811134"/>
            <a:ext cx="2732315" cy="1235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5750" y="2200334"/>
            <a:ext cx="4654421" cy="397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2205756" y="3100993"/>
            <a:ext cx="5254139" cy="3671192"/>
            <a:chOff x="3726833" y="3270419"/>
            <a:chExt cx="5254139" cy="367119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26833" y="3270419"/>
              <a:ext cx="4810808" cy="3671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 bwMode="auto">
            <a:xfrm rot="19055775">
              <a:off x="5028213" y="4546986"/>
              <a:ext cx="1622616" cy="495425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62315" y="4721944"/>
              <a:ext cx="281865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>
                  <a:solidFill>
                    <a:srgbClr val="C00000"/>
                  </a:solidFill>
                  <a:latin typeface="+mj-lt"/>
                </a:rPr>
                <a:t>Linear Region</a:t>
              </a:r>
            </a:p>
          </p:txBody>
        </p:sp>
      </p:grpSp>
      <p:sp>
        <p:nvSpPr>
          <p:cNvPr id="6" name="Right Arrow 5"/>
          <p:cNvSpPr/>
          <p:nvPr/>
        </p:nvSpPr>
        <p:spPr bwMode="auto">
          <a:xfrm>
            <a:off x="3538533" y="2307272"/>
            <a:ext cx="378372" cy="213972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1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Non-linearity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4677406" cy="1350679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The </a:t>
            </a:r>
            <a:r>
              <a:rPr lang="en-US" altLang="zh-CN" dirty="0" smtClean="0">
                <a:ea typeface="宋体" charset="-122"/>
              </a:rPr>
              <a:t>input/output characteristic of a memory-less nonlinear system can be approximated with a polynomial</a:t>
            </a:r>
            <a:endParaRPr lang="en-US" dirty="0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31085" y="2450437"/>
            <a:ext cx="1981200" cy="457200"/>
            <a:chOff x="1048336" y="4038599"/>
            <a:chExt cx="4455915" cy="762299"/>
          </a:xfrm>
        </p:grpSpPr>
        <p:sp>
          <p:nvSpPr>
            <p:cNvPr id="5" name="Rounded Rectangle 9"/>
            <p:cNvSpPr>
              <a:spLocks noChangeArrowheads="1"/>
            </p:cNvSpPr>
            <p:nvPr/>
          </p:nvSpPr>
          <p:spPr bwMode="auto">
            <a:xfrm>
              <a:off x="1048336" y="4038599"/>
              <a:ext cx="4455915" cy="76229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6" name="TextBox 18"/>
            <p:cNvSpPr txBox="1">
              <a:spLocks noChangeArrowheads="1"/>
            </p:cNvSpPr>
            <p:nvPr/>
          </p:nvSpPr>
          <p:spPr bwMode="auto">
            <a:xfrm>
              <a:off x="2330788" y="4038600"/>
              <a:ext cx="1951195" cy="444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linear</a:t>
              </a:r>
            </a:p>
          </p:txBody>
        </p:sp>
      </p:grp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631085" y="4133461"/>
            <a:ext cx="1981200" cy="457200"/>
            <a:chOff x="1048336" y="4038599"/>
            <a:chExt cx="4455915" cy="762299"/>
          </a:xfrm>
        </p:grpSpPr>
        <p:sp>
          <p:nvSpPr>
            <p:cNvPr id="9" name="Rounded Rectangle 9"/>
            <p:cNvSpPr>
              <a:spLocks noChangeArrowheads="1"/>
            </p:cNvSpPr>
            <p:nvPr/>
          </p:nvSpPr>
          <p:spPr bwMode="auto">
            <a:xfrm>
              <a:off x="1048336" y="4038599"/>
              <a:ext cx="4455915" cy="76229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0" name="TextBox 23"/>
            <p:cNvSpPr txBox="1">
              <a:spLocks noChangeArrowheads="1"/>
            </p:cNvSpPr>
            <p:nvPr/>
          </p:nvSpPr>
          <p:spPr bwMode="auto">
            <a:xfrm>
              <a:off x="1800808" y="4038601"/>
              <a:ext cx="3011159" cy="667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nonlinear</a:t>
              </a:r>
            </a:p>
          </p:txBody>
        </p:sp>
      </p:grpSp>
      <p:sp>
        <p:nvSpPr>
          <p:cNvPr id="11" name="左箭头 24"/>
          <p:cNvSpPr>
            <a:spLocks noChangeArrowheads="1"/>
          </p:cNvSpPr>
          <p:nvPr/>
        </p:nvSpPr>
        <p:spPr bwMode="auto">
          <a:xfrm>
            <a:off x="6553200" y="2057400"/>
            <a:ext cx="533400" cy="381000"/>
          </a:xfrm>
          <a:prstGeom prst="leftArrow">
            <a:avLst>
              <a:gd name="adj1" fmla="val 50000"/>
              <a:gd name="adj2" fmla="val 4999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073346"/>
              </p:ext>
            </p:extLst>
          </p:nvPr>
        </p:nvGraphicFramePr>
        <p:xfrm>
          <a:off x="1635064" y="2883164"/>
          <a:ext cx="1585600" cy="731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2" name="Equation" r:id="rId4" imgW="495000" imgH="228600" progId="Equation.DSMT4">
                  <p:embed/>
                </p:oleObj>
              </mc:Choice>
              <mc:Fallback>
                <p:oleObj name="Equation" r:id="rId4" imgW="495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064" y="2883164"/>
                        <a:ext cx="1585600" cy="7318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745538"/>
              </p:ext>
            </p:extLst>
          </p:nvPr>
        </p:nvGraphicFramePr>
        <p:xfrm>
          <a:off x="1511438" y="4632435"/>
          <a:ext cx="5930177" cy="78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3" name="Equation" r:id="rId6" imgW="1828800" imgH="241200" progId="Equation.DSMT4">
                  <p:embed/>
                </p:oleObj>
              </mc:Choice>
              <mc:Fallback>
                <p:oleObj name="Equation" r:id="rId6" imgW="18288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438" y="4632435"/>
                        <a:ext cx="5930177" cy="7819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919608" y="979093"/>
            <a:ext cx="3878316" cy="1571590"/>
            <a:chOff x="4620591" y="2438400"/>
            <a:chExt cx="3878316" cy="157159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5373908" y="2588963"/>
              <a:ext cx="2434281" cy="1421027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RF/microwave Device or Network</a:t>
              </a:r>
              <a:r>
                <a:rPr kumimoji="0" lang="en-US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0" name="Straight Arrow Connector 19"/>
            <p:cNvCxnSpPr>
              <a:endCxn id="18" idx="1"/>
            </p:cNvCxnSpPr>
            <p:nvPr/>
          </p:nvCxnSpPr>
          <p:spPr>
            <a:xfrm>
              <a:off x="4620591" y="3299477"/>
              <a:ext cx="753317" cy="0"/>
            </a:xfrm>
            <a:prstGeom prst="straightConnector1">
              <a:avLst/>
            </a:prstGeom>
            <a:ln w="57150">
              <a:solidFill>
                <a:schemeClr val="bg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808189" y="3299477"/>
              <a:ext cx="6907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301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0892759"/>
                </p:ext>
              </p:extLst>
            </p:nvPr>
          </p:nvGraphicFramePr>
          <p:xfrm>
            <a:off x="7875698" y="2438400"/>
            <a:ext cx="488950" cy="731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44" name="Equation" r:id="rId8" imgW="152280" imgH="228600" progId="Equation.DSMT4">
                    <p:embed/>
                  </p:oleObj>
                </mc:Choice>
                <mc:Fallback>
                  <p:oleObj name="Equation" r:id="rId8" imgW="1522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75698" y="2438400"/>
                          <a:ext cx="488950" cy="731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3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3611818"/>
                </p:ext>
              </p:extLst>
            </p:nvPr>
          </p:nvGraphicFramePr>
          <p:xfrm>
            <a:off x="4773411" y="2467707"/>
            <a:ext cx="447675" cy="731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45" name="Equation" r:id="rId10" imgW="139680" imgH="228600" progId="Equation.DSMT4">
                    <p:embed/>
                  </p:oleObj>
                </mc:Choice>
                <mc:Fallback>
                  <p:oleObj name="Equation" r:id="rId10" imgW="1396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3411" y="2467707"/>
                          <a:ext cx="447675" cy="731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3394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Non-linearity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Harmonic Distortion</a:t>
            </a:r>
            <a:endParaRPr 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892390"/>
              </p:ext>
            </p:extLst>
          </p:nvPr>
        </p:nvGraphicFramePr>
        <p:xfrm>
          <a:off x="398639" y="1399842"/>
          <a:ext cx="1548971" cy="403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2" name="Equation" r:id="rId3" imgW="876240" imgH="228600" progId="Equation.DSMT4">
                  <p:embed/>
                </p:oleObj>
              </mc:Choice>
              <mc:Fallback>
                <p:oleObj name="Equation" r:id="rId3" imgW="876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39" y="1399842"/>
                        <a:ext cx="1548971" cy="4038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110079"/>
              </p:ext>
            </p:extLst>
          </p:nvPr>
        </p:nvGraphicFramePr>
        <p:xfrm>
          <a:off x="398639" y="1860817"/>
          <a:ext cx="849914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3" name="Equation" r:id="rId5" imgW="5003640" imgH="711000" progId="Equation.DSMT4">
                  <p:embed/>
                </p:oleObj>
              </mc:Choice>
              <mc:Fallback>
                <p:oleObj name="Equation" r:id="rId5" imgW="50036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39" y="1860817"/>
                        <a:ext cx="8499140" cy="120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4903905"/>
            <a:ext cx="8346741" cy="7620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Even-order harmonics result from </a:t>
            </a:r>
            <a:r>
              <a:rPr lang="el-GR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α</a:t>
            </a:r>
            <a:r>
              <a:rPr lang="en-US" altLang="zh-CN" i="1" kern="0" baseline="-2500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j</a:t>
            </a: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 with even </a:t>
            </a:r>
            <a:r>
              <a:rPr lang="en-US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j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n</a:t>
            </a:r>
            <a:r>
              <a:rPr lang="en-US" altLang="zh-CN" kern="0" baseline="3000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th</a:t>
            </a: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 harmonic grows in proportion to </a:t>
            </a:r>
            <a:r>
              <a:rPr lang="en-US" altLang="zh-CN" i="1" kern="0" baseline="0" dirty="0" err="1" smtClean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V</a:t>
            </a:r>
            <a:r>
              <a:rPr lang="en-US" altLang="zh-CN" i="1" kern="0" baseline="30000" dirty="0" err="1" smtClean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n</a:t>
            </a:r>
            <a:endParaRPr lang="zh-CN" altLang="zh-CN" i="1" kern="0" baseline="30000" dirty="0">
              <a:solidFill>
                <a:srgbClr val="0070C0"/>
              </a:solidFill>
              <a:latin typeface="Times" panose="02020603050405020304" pitchFamily="18" charset="0"/>
              <a:ea typeface="宋体" charset="-122"/>
              <a:cs typeface="Times" panose="02020603050405020304" pitchFamily="18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685800" y="3638290"/>
            <a:ext cx="1447800" cy="400050"/>
            <a:chOff x="1583048" y="4038599"/>
            <a:chExt cx="3386495" cy="619738"/>
          </a:xfrm>
        </p:grpSpPr>
        <p:sp>
          <p:nvSpPr>
            <p:cNvPr id="9" name="Rounded Rectangle 9"/>
            <p:cNvSpPr>
              <a:spLocks noChangeArrowheads="1"/>
            </p:cNvSpPr>
            <p:nvPr/>
          </p:nvSpPr>
          <p:spPr bwMode="auto">
            <a:xfrm>
              <a:off x="1583048" y="4038599"/>
              <a:ext cx="3386495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0" name="TextBox 25"/>
            <p:cNvSpPr txBox="1">
              <a:spLocks noChangeArrowheads="1"/>
            </p:cNvSpPr>
            <p:nvPr/>
          </p:nvSpPr>
          <p:spPr bwMode="auto">
            <a:xfrm>
              <a:off x="2655478" y="4038599"/>
              <a:ext cx="1301838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DC</a:t>
              </a:r>
            </a:p>
          </p:txBody>
        </p:sp>
      </p:grpSp>
      <p:sp>
        <p:nvSpPr>
          <p:cNvPr id="11" name="上箭头 29"/>
          <p:cNvSpPr>
            <a:spLocks noChangeArrowheads="1"/>
          </p:cNvSpPr>
          <p:nvPr/>
        </p:nvSpPr>
        <p:spPr bwMode="auto">
          <a:xfrm>
            <a:off x="1219200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2795760" y="3638290"/>
            <a:ext cx="1828800" cy="400050"/>
            <a:chOff x="1226577" y="4038600"/>
            <a:chExt cx="3999816" cy="542352"/>
          </a:xfrm>
        </p:grpSpPr>
        <p:sp>
          <p:nvSpPr>
            <p:cNvPr id="13" name="Rounded Rectangle 9"/>
            <p:cNvSpPr>
              <a:spLocks noChangeArrowheads="1"/>
            </p:cNvSpPr>
            <p:nvPr/>
          </p:nvSpPr>
          <p:spPr bwMode="auto">
            <a:xfrm>
              <a:off x="1226577" y="4038600"/>
              <a:ext cx="3999816" cy="51652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4" name="TextBox 32"/>
            <p:cNvSpPr txBox="1">
              <a:spLocks noChangeArrowheads="1"/>
            </p:cNvSpPr>
            <p:nvPr/>
          </p:nvSpPr>
          <p:spPr bwMode="auto">
            <a:xfrm>
              <a:off x="1226577" y="4038600"/>
              <a:ext cx="3999816" cy="542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Fundamental</a:t>
              </a:r>
            </a:p>
          </p:txBody>
        </p:sp>
      </p:grpSp>
      <p:sp>
        <p:nvSpPr>
          <p:cNvPr id="15" name="上箭头 33"/>
          <p:cNvSpPr>
            <a:spLocks noChangeArrowheads="1"/>
          </p:cNvSpPr>
          <p:nvPr/>
        </p:nvSpPr>
        <p:spPr bwMode="auto">
          <a:xfrm>
            <a:off x="3481560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16" name="Group 13"/>
          <p:cNvGrpSpPr>
            <a:grpSpLocks/>
          </p:cNvGrpSpPr>
          <p:nvPr/>
        </p:nvGrpSpPr>
        <p:grpSpPr bwMode="auto">
          <a:xfrm>
            <a:off x="5082357" y="3638290"/>
            <a:ext cx="1547812" cy="762000"/>
            <a:chOff x="1583050" y="4038600"/>
            <a:chExt cx="3386497" cy="1032897"/>
          </a:xfrm>
        </p:grpSpPr>
        <p:sp>
          <p:nvSpPr>
            <p:cNvPr id="17" name="Rounded Rectangle 9"/>
            <p:cNvSpPr>
              <a:spLocks noChangeArrowheads="1"/>
            </p:cNvSpPr>
            <p:nvPr/>
          </p:nvSpPr>
          <p:spPr bwMode="auto">
            <a:xfrm>
              <a:off x="1583050" y="4038600"/>
              <a:ext cx="3386497" cy="103289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8" name="TextBox 39"/>
            <p:cNvSpPr txBox="1">
              <a:spLocks noChangeArrowheads="1"/>
            </p:cNvSpPr>
            <p:nvPr/>
          </p:nvSpPr>
          <p:spPr bwMode="auto">
            <a:xfrm>
              <a:off x="1814174" y="4038600"/>
              <a:ext cx="2991293" cy="95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Second </a:t>
              </a:r>
            </a:p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Harmonic</a:t>
              </a:r>
            </a:p>
          </p:txBody>
        </p:sp>
      </p:grpSp>
      <p:sp>
        <p:nvSpPr>
          <p:cNvPr id="19" name="上箭头 40"/>
          <p:cNvSpPr>
            <a:spLocks noChangeArrowheads="1"/>
          </p:cNvSpPr>
          <p:nvPr/>
        </p:nvSpPr>
        <p:spPr bwMode="auto">
          <a:xfrm>
            <a:off x="5604644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20" name="Group 13"/>
          <p:cNvGrpSpPr>
            <a:grpSpLocks/>
          </p:cNvGrpSpPr>
          <p:nvPr/>
        </p:nvGrpSpPr>
        <p:grpSpPr bwMode="auto">
          <a:xfrm>
            <a:off x="7070827" y="3638290"/>
            <a:ext cx="1547813" cy="762000"/>
            <a:chOff x="1583050" y="4038600"/>
            <a:chExt cx="3386497" cy="1032897"/>
          </a:xfrm>
        </p:grpSpPr>
        <p:sp>
          <p:nvSpPr>
            <p:cNvPr id="21" name="Rounded Rectangle 9"/>
            <p:cNvSpPr>
              <a:spLocks noChangeArrowheads="1"/>
            </p:cNvSpPr>
            <p:nvPr/>
          </p:nvSpPr>
          <p:spPr bwMode="auto">
            <a:xfrm>
              <a:off x="1583050" y="4038600"/>
              <a:ext cx="3386497" cy="103289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22" name="TextBox 43"/>
            <p:cNvSpPr txBox="1">
              <a:spLocks noChangeArrowheads="1"/>
            </p:cNvSpPr>
            <p:nvPr/>
          </p:nvSpPr>
          <p:spPr bwMode="auto">
            <a:xfrm>
              <a:off x="1814174" y="4038600"/>
              <a:ext cx="2991293" cy="95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Third</a:t>
              </a:r>
            </a:p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Harmonic</a:t>
              </a:r>
            </a:p>
          </p:txBody>
        </p:sp>
      </p:grpSp>
      <p:sp>
        <p:nvSpPr>
          <p:cNvPr id="23" name="上箭头 44"/>
          <p:cNvSpPr>
            <a:spLocks noChangeArrowheads="1"/>
          </p:cNvSpPr>
          <p:nvPr/>
        </p:nvSpPr>
        <p:spPr bwMode="auto">
          <a:xfrm>
            <a:off x="7593115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302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5" grpId="0" animBg="1"/>
      <p:bldP spid="19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Harmonic Distortion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2938271" cy="43354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More signal loss and distortion</a:t>
            </a:r>
          </a:p>
          <a:p>
            <a:r>
              <a:rPr lang="en-US" dirty="0" smtClean="0"/>
              <a:t> Interference to other systems</a:t>
            </a:r>
          </a:p>
          <a:p>
            <a:r>
              <a:rPr lang="en-US" dirty="0" smtClean="0"/>
              <a:t> Sometimes can be used to create frequency multipliers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97466" y="4345663"/>
            <a:ext cx="7908199" cy="2043894"/>
            <a:chOff x="597466" y="4699231"/>
            <a:chExt cx="7908199" cy="2043894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21515" y="4699231"/>
              <a:ext cx="6084150" cy="2043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597466" y="4703146"/>
              <a:ext cx="19379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4D4D4D"/>
                  </a:solidFill>
                  <a:latin typeface="+mj-lt"/>
                </a:rPr>
                <a:t>GSM900 Band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842807" y="5509339"/>
              <a:ext cx="864973" cy="529451"/>
            </a:xfrm>
            <a:prstGeom prst="straightConnector1">
              <a:avLst/>
            </a:prstGeom>
            <a:ln w="38100">
              <a:solidFill>
                <a:srgbClr val="4D4D4D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602" name="Picture 2" descr="http://hyperphysics.phy-astr.gsu.edu/hbase/audio/imgaud/amp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01" y="692648"/>
            <a:ext cx="57150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06001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4D4D4D"/>
                </a:solidFill>
              </a:rPr>
              <a:t>http://hyperphysics.phy-astr.gsu.edu/hbase/audio/amp.html</a:t>
            </a:r>
          </a:p>
        </p:txBody>
      </p:sp>
    </p:spTree>
    <p:extLst>
      <p:ext uri="{BB962C8B-B14F-4D97-AF65-F5344CB8AC3E}">
        <p14:creationId xmlns:p14="http://schemas.microsoft.com/office/powerpoint/2010/main" val="214205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Amplifiers in RF/Microwave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are RF/microwave transistors made?</a:t>
                </a:r>
              </a:p>
              <a:p>
                <a:pPr lvl="1"/>
                <a:r>
                  <a:rPr lang="en-US" dirty="0" smtClean="0"/>
                  <a:t>Not much different from low-frequency ac amplifiers; but you need </a:t>
                </a:r>
                <a:r>
                  <a:rPr lang="en-US" b="1" dirty="0" smtClean="0"/>
                  <a:t>very fast</a:t>
                </a:r>
                <a:r>
                  <a:rPr lang="en-US" dirty="0" smtClean="0"/>
                  <a:t> transistors</a:t>
                </a:r>
              </a:p>
              <a:p>
                <a:pPr lvl="1"/>
                <a:r>
                  <a:rPr lang="en-US" dirty="0"/>
                  <a:t>A good rule of thumb is to have the transistor’s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preferably</a:t>
                </a:r>
                <a:r>
                  <a:rPr lang="en-US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transition frequency of the transistor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operation frequency of the amplifier.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3"/>
                <a:stretch>
                  <a:fillRect l="-172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http://2.bp.blogspot.com/-Az4AqNZziWs/T0qxoraHmrI/AAAAAAAAABc/LFq1AHbq-v8/s1600/Common_Emitter_amplifi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244" y="3059401"/>
            <a:ext cx="3890074" cy="331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3268" y="6370102"/>
            <a:ext cx="4714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 common emitter amplifier for RF frequencies</a:t>
            </a:r>
          </a:p>
        </p:txBody>
      </p:sp>
    </p:spTree>
    <p:extLst>
      <p:ext uri="{BB962C8B-B14F-4D97-AF65-F5344CB8AC3E}">
        <p14:creationId xmlns:p14="http://schemas.microsoft.com/office/powerpoint/2010/main" val="360838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 Gain Compression</a:t>
            </a:r>
            <a:endParaRPr lang="en-US" sz="2400" dirty="0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951228"/>
              </p:ext>
            </p:extLst>
          </p:nvPr>
        </p:nvGraphicFramePr>
        <p:xfrm>
          <a:off x="485517" y="1484149"/>
          <a:ext cx="1548971" cy="403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5" name="Equation" r:id="rId3" imgW="876240" imgH="228600" progId="Equation.DSMT4">
                  <p:embed/>
                </p:oleObj>
              </mc:Choice>
              <mc:Fallback>
                <p:oleObj name="Equation" r:id="rId3" imgW="876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517" y="1484149"/>
                        <a:ext cx="1548971" cy="4038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169308"/>
              </p:ext>
            </p:extLst>
          </p:nvPr>
        </p:nvGraphicFramePr>
        <p:xfrm>
          <a:off x="485517" y="2064705"/>
          <a:ext cx="849914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6" name="Equation" r:id="rId5" imgW="5003640" imgH="711000" progId="Equation.DSMT4">
                  <p:embed/>
                </p:oleObj>
              </mc:Choice>
              <mc:Fallback>
                <p:oleObj name="Equation" r:id="rId5" imgW="50036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517" y="2064705"/>
                        <a:ext cx="8499140" cy="120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5517" y="4498568"/>
            <a:ext cx="11592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4D4D4D"/>
                </a:solidFill>
                <a:latin typeface="+mj-lt"/>
              </a:rPr>
              <a:t>Gain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04801" y="0"/>
            <a:ext cx="7391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2990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Effects of Non-linearity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C2990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3024360" y="3919461"/>
            <a:ext cx="1828800" cy="400050"/>
            <a:chOff x="1226577" y="4038600"/>
            <a:chExt cx="3999816" cy="542352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226577" y="4038600"/>
              <a:ext cx="3999816" cy="51652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1" name="TextBox 32"/>
            <p:cNvSpPr txBox="1">
              <a:spLocks noChangeArrowheads="1"/>
            </p:cNvSpPr>
            <p:nvPr/>
          </p:nvSpPr>
          <p:spPr bwMode="auto">
            <a:xfrm>
              <a:off x="1226577" y="4038600"/>
              <a:ext cx="3999816" cy="542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Fundamental</a:t>
              </a:r>
            </a:p>
          </p:txBody>
        </p:sp>
      </p:grpSp>
      <p:sp>
        <p:nvSpPr>
          <p:cNvPr id="12" name="上箭头 33"/>
          <p:cNvSpPr>
            <a:spLocks noChangeArrowheads="1"/>
          </p:cNvSpPr>
          <p:nvPr/>
        </p:nvSpPr>
        <p:spPr bwMode="auto">
          <a:xfrm>
            <a:off x="3710160" y="3403986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735056" y="4636414"/>
                <a:ext cx="6532301" cy="1493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3600" b="0" i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36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56" y="4636414"/>
                <a:ext cx="6532301" cy="14936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99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850" y="2191512"/>
            <a:ext cx="8032750" cy="221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1828800" y="4961693"/>
            <a:ext cx="1463675" cy="400050"/>
            <a:chOff x="1583048" y="4038599"/>
            <a:chExt cx="3424140" cy="619738"/>
          </a:xfrm>
        </p:grpSpPr>
        <p:sp>
          <p:nvSpPr>
            <p:cNvPr id="6" name="Rounded Rectangle 9"/>
            <p:cNvSpPr>
              <a:spLocks noChangeArrowheads="1"/>
            </p:cNvSpPr>
            <p:nvPr/>
          </p:nvSpPr>
          <p:spPr bwMode="auto">
            <a:xfrm>
              <a:off x="1583048" y="4038599"/>
              <a:ext cx="3387002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7" name="TextBox 19"/>
            <p:cNvSpPr txBox="1">
              <a:spLocks noChangeArrowheads="1"/>
            </p:cNvSpPr>
            <p:nvPr/>
          </p:nvSpPr>
          <p:spPr bwMode="auto">
            <a:xfrm>
              <a:off x="1605618" y="4038599"/>
              <a:ext cx="3401570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Expansive</a:t>
              </a:r>
            </a:p>
          </p:txBody>
        </p:sp>
      </p:grpSp>
      <p:sp>
        <p:nvSpPr>
          <p:cNvPr id="8" name="上箭头 20"/>
          <p:cNvSpPr>
            <a:spLocks noChangeArrowheads="1"/>
          </p:cNvSpPr>
          <p:nvPr/>
        </p:nvSpPr>
        <p:spPr bwMode="auto">
          <a:xfrm>
            <a:off x="2362200" y="4226133"/>
            <a:ext cx="457200" cy="58627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6019800" y="4961693"/>
            <a:ext cx="1828800" cy="400050"/>
            <a:chOff x="1583048" y="4038601"/>
            <a:chExt cx="3742968" cy="619738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583048" y="4038601"/>
              <a:ext cx="3742968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altLang="zh-CN" sz="2000" b="1" baseline="0" dirty="0">
                  <a:latin typeface="Arial" charset="0"/>
                  <a:ea typeface="宋体" charset="-122"/>
                </a:rPr>
                <a:t>Compressive</a:t>
              </a:r>
              <a:endParaRPr lang="fa-IR" altLang="zh-CN" sz="2000" b="1" baseline="0" dirty="0">
                <a:latin typeface="Arial" charset="0"/>
                <a:ea typeface="宋体" charset="-122"/>
              </a:endParaRPr>
            </a:p>
          </p:txBody>
        </p:sp>
        <p:sp>
          <p:nvSpPr>
            <p:cNvPr id="11" name="TextBox 23"/>
            <p:cNvSpPr txBox="1">
              <a:spLocks noChangeArrowheads="1"/>
            </p:cNvSpPr>
            <p:nvPr/>
          </p:nvSpPr>
          <p:spPr bwMode="auto">
            <a:xfrm>
              <a:off x="3090349" y="4038601"/>
              <a:ext cx="432095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altLang="zh-CN" sz="2000" b="1" baseline="0"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12" name="上箭头 24"/>
          <p:cNvSpPr>
            <a:spLocks noChangeArrowheads="1"/>
          </p:cNvSpPr>
          <p:nvPr/>
        </p:nvSpPr>
        <p:spPr bwMode="auto">
          <a:xfrm>
            <a:off x="6705600" y="4226133"/>
            <a:ext cx="457200" cy="58627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907901" y="2048256"/>
            <a:ext cx="3758682" cy="4608576"/>
          </a:xfrm>
          <a:prstGeom prst="roundRect">
            <a:avLst>
              <a:gd name="adj" fmla="val 12450"/>
            </a:avLst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9265" y="5367325"/>
            <a:ext cx="3375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+mj-lt"/>
              </a:rPr>
              <a:t>Most RF/microwave component/circuits are compressive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0"/>
            <a:ext cx="7391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2990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Gain Compression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C2990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7850" y="875455"/>
                <a:ext cx="3147015" cy="100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875455"/>
                <a:ext cx="3147015" cy="10025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98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Compression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P</a:t>
            </a:r>
            <a:r>
              <a:rPr lang="en-US" baseline="-25000" dirty="0" smtClean="0"/>
              <a:t>1dB</a:t>
            </a:r>
            <a:r>
              <a:rPr lang="en-US" dirty="0" smtClean="0"/>
              <a:t>: </a:t>
            </a:r>
            <a:r>
              <a:rPr lang="en-US" b="0" dirty="0" smtClean="0"/>
              <a:t>power at 1-dB compression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sat</a:t>
            </a:r>
            <a:r>
              <a:rPr lang="en-US" dirty="0" smtClean="0"/>
              <a:t>: </a:t>
            </a:r>
            <a:r>
              <a:rPr lang="en-US" b="0" dirty="0" smtClean="0"/>
              <a:t>power at saturation</a:t>
            </a:r>
          </a:p>
          <a:p>
            <a:r>
              <a:rPr lang="en-US" dirty="0" smtClean="0"/>
              <a:t>If you need very good linearity, you should operate a few dBs below the P1dB point; this is called power back-off</a:t>
            </a:r>
            <a:endParaRPr lang="en-US" b="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1924"/>
          <a:stretch/>
        </p:blipFill>
        <p:spPr bwMode="auto">
          <a:xfrm>
            <a:off x="1641416" y="3003287"/>
            <a:ext cx="5788636" cy="385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34630" y="294357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b="1" i="1" baseline="-25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sat</a:t>
            </a:r>
            <a:endParaRPr lang="en-US" b="1" i="1" baseline="-25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34630" y="3405235"/>
            <a:ext cx="231668" cy="4282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93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600" dirty="0" smtClean="0"/>
              <a:t> Effect on modulated signals</a:t>
            </a:r>
            <a:endParaRPr lang="en-US" sz="2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19649"/>
            <a:ext cx="7162800" cy="29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5996" y="4872675"/>
            <a:ext cx="8077200" cy="10668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FM signal carries no information in its amplitude and hence tolerates </a:t>
            </a:r>
            <a:r>
              <a:rPr lang="en-US" altLang="zh-CN" sz="2200" kern="0" baseline="0" dirty="0" smtClean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compression</a:t>
            </a:r>
            <a:endParaRPr lang="en-US" altLang="zh-CN" sz="2200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AM contains information in its amplitude, hence distorted by compression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sz="2200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Desensitization: </a:t>
            </a:r>
          </a:p>
          <a:p>
            <a:pPr lvl="1"/>
            <a:r>
              <a:rPr lang="en-US" altLang="zh-CN" b="0" dirty="0" smtClean="0">
                <a:ea typeface="宋体" charset="-122"/>
              </a:rPr>
              <a:t>the receiver gain is reduced by the large excursions produced by the interferer even though the desired signal itself is small.</a:t>
            </a:r>
            <a:endParaRPr lang="en-US" b="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9665" y="2291611"/>
            <a:ext cx="7929725" cy="2584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42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134233"/>
              </p:ext>
            </p:extLst>
          </p:nvPr>
        </p:nvGraphicFramePr>
        <p:xfrm>
          <a:off x="4069793" y="5077761"/>
          <a:ext cx="4814501" cy="774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1" name="Equation" r:id="rId5" imgW="2679480" imgH="431640" progId="Equation.DSMT4">
                  <p:embed/>
                </p:oleObj>
              </mc:Choice>
              <mc:Fallback>
                <p:oleObj name="Equation" r:id="rId5" imgW="2679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9793" y="5077761"/>
                        <a:ext cx="4814501" cy="774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531516"/>
              </p:ext>
            </p:extLst>
          </p:nvPr>
        </p:nvGraphicFramePr>
        <p:xfrm>
          <a:off x="819665" y="5263359"/>
          <a:ext cx="273526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2" name="Equation" r:id="rId7" imgW="1549080" imgH="228600" progId="Equation.DSMT4">
                  <p:embed/>
                </p:oleObj>
              </mc:Choice>
              <mc:Fallback>
                <p:oleObj name="Equation" r:id="rId7" imgW="1549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65" y="5263359"/>
                        <a:ext cx="2735263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190825"/>
              </p:ext>
            </p:extLst>
          </p:nvPr>
        </p:nvGraphicFramePr>
        <p:xfrm>
          <a:off x="5564231" y="5852181"/>
          <a:ext cx="9128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3" name="Equation" r:id="rId9" imgW="507960" imgH="228600" progId="Equation.DSMT4">
                  <p:embed/>
                </p:oleObj>
              </mc:Choice>
              <mc:Fallback>
                <p:oleObj name="Equation" r:id="rId9" imgW="507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4231" y="5852181"/>
                        <a:ext cx="912812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531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Non-linearity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Intermodulation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438400"/>
            <a:ext cx="6096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33400" y="2286000"/>
            <a:ext cx="1515593" cy="400110"/>
            <a:chOff x="1905242" y="3848027"/>
            <a:chExt cx="3029973" cy="1000817"/>
          </a:xfrm>
        </p:grpSpPr>
        <p:sp>
          <p:nvSpPr>
            <p:cNvPr id="6" name="Rounded Rectangle 9"/>
            <p:cNvSpPr>
              <a:spLocks noChangeArrowheads="1"/>
            </p:cNvSpPr>
            <p:nvPr/>
          </p:nvSpPr>
          <p:spPr bwMode="auto">
            <a:xfrm>
              <a:off x="1905242" y="4038599"/>
              <a:ext cx="2742102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 altLang="zh-CN">
                <a:solidFill>
                  <a:srgbClr val="000000"/>
                </a:solidFill>
              </a:endParaRP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2742543" y="3848027"/>
              <a:ext cx="2192672" cy="1000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solidFill>
                    <a:srgbClr val="000000"/>
                  </a:solidFill>
                  <a:latin typeface="Arial" charset="0"/>
                  <a:ea typeface="宋体" pitchFamily="-128" charset="-122"/>
                </a:rPr>
                <a:t>desired</a:t>
              </a:r>
              <a:endParaRPr lang="en-US" altLang="zh-CN" sz="2000" b="1">
                <a:solidFill>
                  <a:srgbClr val="000000"/>
                </a:solidFill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8" name="下箭头 19"/>
          <p:cNvSpPr>
            <a:spLocks noChangeArrowheads="1"/>
          </p:cNvSpPr>
          <p:nvPr/>
        </p:nvSpPr>
        <p:spPr bwMode="auto">
          <a:xfrm rot="19370951">
            <a:off x="1501775" y="2703513"/>
            <a:ext cx="298450" cy="533400"/>
          </a:xfrm>
          <a:prstGeom prst="downArrow">
            <a:avLst>
              <a:gd name="adj1" fmla="val 50000"/>
              <a:gd name="adj2" fmla="val 49861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2895600" y="1600200"/>
            <a:ext cx="1371600" cy="400050"/>
            <a:chOff x="1905242" y="3848027"/>
            <a:chExt cx="2742102" cy="1000667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905242" y="4038599"/>
              <a:ext cx="2742102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 altLang="zh-CN">
                <a:solidFill>
                  <a:srgbClr val="000000"/>
                </a:solidFill>
              </a:endParaRPr>
            </a:p>
          </p:txBody>
        </p:sp>
        <p:sp>
          <p:nvSpPr>
            <p:cNvPr id="11" name="TextBox 8"/>
            <p:cNvSpPr txBox="1">
              <a:spLocks noChangeArrowheads="1"/>
            </p:cNvSpPr>
            <p:nvPr/>
          </p:nvSpPr>
          <p:spPr bwMode="auto">
            <a:xfrm>
              <a:off x="1982865" y="3848027"/>
              <a:ext cx="2615695" cy="1000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solidFill>
                    <a:srgbClr val="000000"/>
                  </a:solidFill>
                  <a:latin typeface="Arial" charset="0"/>
                  <a:ea typeface="宋体" pitchFamily="-128" charset="-122"/>
                </a:rPr>
                <a:t>Interferer</a:t>
              </a:r>
              <a:endParaRPr lang="en-US" altLang="zh-CN" sz="2000" b="1">
                <a:solidFill>
                  <a:srgbClr val="000000"/>
                </a:solidFill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12" name="下箭头 23"/>
          <p:cNvSpPr>
            <a:spLocks noChangeArrowheads="1"/>
          </p:cNvSpPr>
          <p:nvPr/>
        </p:nvSpPr>
        <p:spPr bwMode="auto">
          <a:xfrm rot="2746818">
            <a:off x="2590800" y="1992313"/>
            <a:ext cx="257175" cy="533400"/>
          </a:xfrm>
          <a:prstGeom prst="downArrow">
            <a:avLst>
              <a:gd name="adj1" fmla="val 50000"/>
              <a:gd name="adj2" fmla="val 50104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sp>
        <p:nvSpPr>
          <p:cNvPr id="13" name="下箭头 24"/>
          <p:cNvSpPr>
            <a:spLocks noChangeArrowheads="1"/>
          </p:cNvSpPr>
          <p:nvPr/>
        </p:nvSpPr>
        <p:spPr bwMode="auto">
          <a:xfrm rot="2023923">
            <a:off x="3273425" y="2005013"/>
            <a:ext cx="274638" cy="622300"/>
          </a:xfrm>
          <a:prstGeom prst="downArrow">
            <a:avLst>
              <a:gd name="adj1" fmla="val 50000"/>
              <a:gd name="adj2" fmla="val 50059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pic>
        <p:nvPicPr>
          <p:cNvPr id="14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4191000"/>
            <a:ext cx="1828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457209" y="4812159"/>
            <a:ext cx="8328454" cy="8382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A received small desired signal along with two large interferers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Intermodulation product falls onto the desired channel, corrupts signal.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sz="2200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71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Intermodulation – the Mathematics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9290" y="1281269"/>
            <a:ext cx="2942184" cy="481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6588" y="1663886"/>
            <a:ext cx="84201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20413" y="6087977"/>
            <a:ext cx="3498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+mj-lt"/>
              </a:rPr>
              <a:t>Third-order intermodulation </a:t>
            </a:r>
          </a:p>
          <a:p>
            <a:r>
              <a:rPr lang="en-US" sz="1800" dirty="0" smtClean="0">
                <a:solidFill>
                  <a:srgbClr val="0070C0"/>
                </a:solidFill>
                <a:latin typeface="+mj-lt"/>
              </a:rPr>
              <a:t>products (IM3)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20413" y="5081798"/>
            <a:ext cx="776975" cy="1006179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782393" y="5745346"/>
            <a:ext cx="614995" cy="342631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Intermodulation – Two-Tone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243" y="3265075"/>
            <a:ext cx="8147957" cy="192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443" y="5277451"/>
            <a:ext cx="9144000" cy="3810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r>
              <a:rPr lang="en-US" altLang="zh-CN" sz="1600" b="1" kern="0" baseline="0" dirty="0">
                <a:solidFill>
                  <a:srgbClr val="000000"/>
                </a:solidFill>
                <a:latin typeface="Arial" pitchFamily="34" charset="0"/>
                <a:ea typeface="宋体" charset="-122"/>
                <a:cs typeface="Arial" pitchFamily="34" charset="0"/>
              </a:rPr>
              <a:t>                          Two-Tone Test                                                     Harmonic Test</a:t>
            </a:r>
            <a:endParaRPr lang="en-US" altLang="zh-CN" sz="1600" b="1" kern="0" dirty="0">
              <a:solidFill>
                <a:srgbClr val="000000"/>
              </a:solidFill>
              <a:latin typeface="Arial" pitchFamily="34" charset="0"/>
              <a:ea typeface="宋体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799" y="1005567"/>
            <a:ext cx="84582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18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9111" y="3177417"/>
            <a:ext cx="4926535" cy="35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4503683" cy="4335463"/>
          </a:xfrm>
        </p:spPr>
        <p:txBody>
          <a:bodyPr/>
          <a:lstStyle/>
          <a:p>
            <a:r>
              <a:rPr lang="en-US" sz="1800" dirty="0" smtClean="0"/>
              <a:t>IM3 products degrades system performance because they are very close to the </a:t>
            </a:r>
            <a:r>
              <a:rPr lang="en-US" sz="1800" dirty="0" err="1" smtClean="0"/>
              <a:t>passband</a:t>
            </a:r>
            <a:r>
              <a:rPr lang="en-US" sz="1800" dirty="0" smtClean="0"/>
              <a:t> of the system</a:t>
            </a:r>
          </a:p>
          <a:p>
            <a:r>
              <a:rPr lang="en-US" sz="1800" dirty="0" smtClean="0"/>
              <a:t>The power of IM3 products </a:t>
            </a:r>
            <a:r>
              <a:rPr lang="en-US" sz="1800" dirty="0" smtClean="0"/>
              <a:t>increases more </a:t>
            </a:r>
            <a:r>
              <a:rPr lang="en-US" sz="1800" dirty="0" smtClean="0"/>
              <a:t>rapidly than the fundamental output when the input power is increased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47889"/>
          <a:stretch/>
        </p:blipFill>
        <p:spPr bwMode="auto">
          <a:xfrm>
            <a:off x="4729655" y="933262"/>
            <a:ext cx="4245991" cy="192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4111" y="4100333"/>
                <a:ext cx="31248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unc>
                        <m:func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11" y="4100333"/>
                <a:ext cx="3124894" cy="6914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774112" y="3257015"/>
            <a:ext cx="3124894" cy="691471"/>
            <a:chOff x="774112" y="3257015"/>
            <a:chExt cx="3124894" cy="6914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74112" y="3257015"/>
                  <a:ext cx="3124894" cy="6914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</m:oMath>
                    </m:oMathPara>
                  </a14:m>
                  <a:endParaRPr lang="en-US" dirty="0" smtClean="0">
                    <a:solidFill>
                      <a:srgbClr val="4D4D4D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112" y="3257015"/>
                  <a:ext cx="3124894" cy="6914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 bwMode="auto">
            <a:xfrm>
              <a:off x="1511843" y="3358056"/>
              <a:ext cx="246011" cy="378372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  <p:sp>
        <p:nvSpPr>
          <p:cNvPr id="9" name="Oval 8"/>
          <p:cNvSpPr/>
          <p:nvPr/>
        </p:nvSpPr>
        <p:spPr bwMode="auto">
          <a:xfrm>
            <a:off x="1511843" y="4190818"/>
            <a:ext cx="246011" cy="37837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35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Third-order Intercept Point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 smtClean="0"/>
              <a:t>Third-order intercept point designates the point where the third-order intermodulation product has the same power as the fundamental output power</a:t>
            </a:r>
          </a:p>
          <a:p>
            <a:pPr lvl="1"/>
            <a:r>
              <a:rPr lang="en-US" sz="1600" dirty="0" smtClean="0"/>
              <a:t>The input power at the IP3 point is call input-referred IP3: </a:t>
            </a:r>
            <a:r>
              <a:rPr lang="en-US" sz="1600" b="1" dirty="0" smtClean="0"/>
              <a:t>IIP3</a:t>
            </a:r>
          </a:p>
          <a:p>
            <a:pPr lvl="1"/>
            <a:r>
              <a:rPr lang="en-US" sz="1600" dirty="0" smtClean="0"/>
              <a:t>The output power at the IP3 point is call output-referred IP3: </a:t>
            </a:r>
            <a:r>
              <a:rPr lang="en-US" sz="1600" b="1" dirty="0" smtClean="0"/>
              <a:t>OIP3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8117" y="2719586"/>
            <a:ext cx="5606488" cy="4058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537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Amplifiers in RF/Microwave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are RF/microwave amplifiers made?</a:t>
                </a:r>
              </a:p>
              <a:p>
                <a:pPr lvl="1"/>
                <a:r>
                  <a:rPr lang="en-US" dirty="0" smtClean="0"/>
                  <a:t>Not much different from low-frequency ac amplifiers; but you need </a:t>
                </a:r>
                <a:r>
                  <a:rPr lang="en-US" b="1" dirty="0" smtClean="0"/>
                  <a:t>very fast</a:t>
                </a:r>
                <a:r>
                  <a:rPr lang="en-US" dirty="0" smtClean="0"/>
                  <a:t> transistors.</a:t>
                </a:r>
              </a:p>
              <a:p>
                <a:pPr lvl="1"/>
                <a:r>
                  <a:rPr lang="en-US" dirty="0" smtClean="0"/>
                  <a:t>A good rule of thumb is to have the transistor’s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preferably</a:t>
                </a:r>
                <a:r>
                  <a:rPr lang="en-US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is the transition frequency of the transistor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is the operation frequency of the amplifier.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3"/>
                <a:stretch>
                  <a:fillRect l="-172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3252455" y="3751065"/>
            <a:ext cx="2597811" cy="1750198"/>
            <a:chOff x="2211672" y="2604631"/>
            <a:chExt cx="2597811" cy="1750198"/>
          </a:xfrm>
        </p:grpSpPr>
        <p:sp>
          <p:nvSpPr>
            <p:cNvPr id="7" name="Isosceles Triangle 6"/>
            <p:cNvSpPr/>
            <p:nvPr/>
          </p:nvSpPr>
          <p:spPr bwMode="auto">
            <a:xfrm rot="5400000">
              <a:off x="2662823" y="2663161"/>
              <a:ext cx="1750198" cy="1633138"/>
            </a:xfrm>
            <a:prstGeom prst="triangle">
              <a:avLst/>
            </a:prstGeom>
            <a:solidFill>
              <a:schemeClr val="accent1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" pitchFamily="1" charset="0"/>
              </a:endParaRPr>
            </a:p>
          </p:txBody>
        </p:sp>
        <p:cxnSp>
          <p:nvCxnSpPr>
            <p:cNvPr id="8" name="Straight Connector 7"/>
            <p:cNvCxnSpPr>
              <a:stCxn id="7" idx="3"/>
            </p:cNvCxnSpPr>
            <p:nvPr/>
          </p:nvCxnSpPr>
          <p:spPr>
            <a:xfrm flipH="1" flipV="1">
              <a:off x="2211672" y="3477859"/>
              <a:ext cx="509681" cy="1871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4299802" y="3479730"/>
              <a:ext cx="509681" cy="1871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993222" y="3104734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rgbClr val="000000"/>
                  </a:solidFill>
                  <a:latin typeface="+mj-lt"/>
                </a:rPr>
                <a:t>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24946" y="4322314"/>
            <a:ext cx="1170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37638" y="4322314"/>
            <a:ext cx="14510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output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312227" y="3429000"/>
            <a:ext cx="540328" cy="759615"/>
            <a:chOff x="4312227" y="3429000"/>
            <a:chExt cx="540328" cy="759615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4581911" y="3429000"/>
              <a:ext cx="961" cy="759615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12227" y="3429000"/>
              <a:ext cx="540328" cy="0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1623" y="5074531"/>
            <a:ext cx="290946" cy="930728"/>
            <a:chOff x="4421623" y="5074531"/>
            <a:chExt cx="290946" cy="930728"/>
          </a:xfrm>
        </p:grpSpPr>
        <p:cxnSp>
          <p:nvCxnSpPr>
            <p:cNvPr id="17" name="Straight Connector 16"/>
            <p:cNvCxnSpPr/>
            <p:nvPr/>
          </p:nvCxnSpPr>
          <p:spPr>
            <a:xfrm flipH="1" flipV="1">
              <a:off x="4567096" y="5074531"/>
              <a:ext cx="961" cy="759615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5"/>
            <p:cNvSpPr/>
            <p:nvPr/>
          </p:nvSpPr>
          <p:spPr bwMode="auto">
            <a:xfrm rot="10800000">
              <a:off x="4421623" y="5812304"/>
              <a:ext cx="290946" cy="192955"/>
            </a:xfrm>
            <a:prstGeom prst="triangl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598618" y="2840960"/>
            <a:ext cx="7136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V</a:t>
            </a:r>
            <a:r>
              <a:rPr lang="en-US" sz="3000" baseline="-25000" dirty="0" smtClean="0">
                <a:solidFill>
                  <a:srgbClr val="000000"/>
                </a:solidFill>
                <a:latin typeface="+mj-lt"/>
              </a:rPr>
              <a:t>cc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8397" y="5354784"/>
            <a:ext cx="1067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GND</a:t>
            </a:r>
            <a:endParaRPr lang="en-US" sz="3000" baseline="-250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358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Third-order Intercept Point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 smtClean="0"/>
              <a:t>In practice, the amplifier never works close to the IP3 point because it would have saturated way before that</a:t>
            </a:r>
          </a:p>
          <a:p>
            <a:r>
              <a:rPr lang="en-US" sz="1800" dirty="0" smtClean="0"/>
              <a:t>IP3 is extrapolated from measurements of the fundamental output and IM3 products in the linear region of the amplifier</a:t>
            </a:r>
          </a:p>
          <a:p>
            <a:pPr lvl="1"/>
            <a:r>
              <a:rPr lang="en-US" sz="1600" dirty="0" smtClean="0"/>
              <a:t>IP3 is really a measure of linearity, rather than power handling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48117" y="2722872"/>
            <a:ext cx="5606488" cy="4058956"/>
            <a:chOff x="1748117" y="2609858"/>
            <a:chExt cx="5606488" cy="4058956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48117" y="2609858"/>
              <a:ext cx="5606488" cy="4058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Oval 2"/>
            <p:cNvSpPr/>
            <p:nvPr/>
          </p:nvSpPr>
          <p:spPr bwMode="auto">
            <a:xfrm>
              <a:off x="5060731" y="5913590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5060731" y="4008590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5213131" y="5480799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5213131" y="3867752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5323489" y="5173655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5323489" y="3748149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47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5" cy="914400"/>
          </a:xfrm>
        </p:spPr>
        <p:txBody>
          <a:bodyPr/>
          <a:lstStyle/>
          <a:p>
            <a:r>
              <a:rPr lang="en-US" dirty="0" smtClean="0"/>
              <a:t>An Example of a Real-World RF Amplifier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b="21013"/>
          <a:stretch/>
        </p:blipFill>
        <p:spPr bwMode="auto">
          <a:xfrm>
            <a:off x="782300" y="933263"/>
            <a:ext cx="7538121" cy="421785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720948" y="5348140"/>
            <a:ext cx="140679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Limitations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3424345" y="4823538"/>
            <a:ext cx="599015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11180" y="6208962"/>
            <a:ext cx="91440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74309" y="5211374"/>
            <a:ext cx="1406794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Linearity (Amplitude Distortion)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5981" y="5486639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Efficiency</a:t>
            </a:r>
          </a:p>
        </p:txBody>
      </p:sp>
      <p:cxnSp>
        <p:nvCxnSpPr>
          <p:cNvPr id="29" name="Straight Arrow Connector 28"/>
          <p:cNvCxnSpPr>
            <a:stCxn id="21" idx="0"/>
          </p:cNvCxnSpPr>
          <p:nvPr/>
        </p:nvCxnSpPr>
        <p:spPr>
          <a:xfrm flipV="1">
            <a:off x="4168380" y="4873551"/>
            <a:ext cx="756707" cy="1335411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0"/>
          </p:cNvCxnSpPr>
          <p:nvPr/>
        </p:nvCxnSpPr>
        <p:spPr>
          <a:xfrm flipH="1" flipV="1">
            <a:off x="5414837" y="4865261"/>
            <a:ext cx="62869" cy="34611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4" idx="0"/>
          </p:cNvCxnSpPr>
          <p:nvPr/>
        </p:nvCxnSpPr>
        <p:spPr>
          <a:xfrm flipH="1" flipV="1">
            <a:off x="7569324" y="4832111"/>
            <a:ext cx="133877" cy="654528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56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3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Amplifier Efficiency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Efficiency for an RF device generally gauges how effective it is to generate RF energy from dc energy</a:t>
                </a:r>
              </a:p>
              <a:p>
                <a:pPr lvl="1"/>
                <a:r>
                  <a:rPr lang="en-US" dirty="0" smtClean="0"/>
                  <a:t>So we could define efficiency as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𝑅𝐹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0" dirty="0" smtClean="0"/>
              </a:p>
              <a:p>
                <a:pPr lvl="1"/>
                <a:r>
                  <a:rPr lang="en-US" dirty="0" smtClean="0"/>
                  <a:t>Sometimes also called “</a:t>
                </a:r>
                <a:r>
                  <a:rPr lang="en-US" i="1" dirty="0" smtClean="0"/>
                  <a:t>drain efficiency</a:t>
                </a:r>
                <a:r>
                  <a:rPr lang="en-US" dirty="0" smtClean="0"/>
                  <a:t>”</a:t>
                </a:r>
              </a:p>
              <a:p>
                <a:pPr lvl="1"/>
                <a:r>
                  <a:rPr lang="en-US" dirty="0" smtClean="0"/>
                  <a:t>The rest of the dc energy generally converts to heat, which can be a big problem if the numbers get large</a:t>
                </a:r>
              </a:p>
              <a:p>
                <a:r>
                  <a:rPr lang="en-US" dirty="0" smtClean="0"/>
                  <a:t>For RF amplifiers, we are actually also sending in RF energy, so we ought to take that part into account</a:t>
                </a:r>
              </a:p>
              <a:p>
                <a:pPr lvl="1"/>
                <a:r>
                  <a:rPr lang="en-US" dirty="0" smtClean="0"/>
                  <a:t>As an extreme example, let’s say we have an amplifier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 smtClean="0"/>
                  <a:t>. If we send 1 W to the input of the amplifier (assuming that this will not damage the amplifier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723" t="-1266" r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18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Added Efficiency (PAE)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Takes care of the input power problem</a:t>
                </a:r>
              </a:p>
              <a:p>
                <a:pPr lvl="1"/>
                <a:r>
                  <a:rPr lang="en-US" dirty="0" smtClean="0"/>
                  <a:t>For high gain (&gt;10 dB), </a:t>
                </a:r>
                <a:r>
                  <a:rPr lang="en-US" i="1" dirty="0" smtClean="0"/>
                  <a:t>PAE</a:t>
                </a:r>
                <a:r>
                  <a:rPr lang="en-US" dirty="0" smtClean="0"/>
                  <a:t> is very close to </a:t>
                </a:r>
                <a:r>
                  <a:rPr lang="en-US" i="1" dirty="0" smtClean="0"/>
                  <a:t>drain efficiency</a:t>
                </a:r>
                <a:r>
                  <a:rPr lang="en-US" dirty="0" smtClean="0"/>
                  <a:t>. </a:t>
                </a:r>
              </a:p>
              <a:p>
                <a:pPr lvl="1"/>
                <a:r>
                  <a:rPr lang="en-US" dirty="0" smtClean="0"/>
                  <a:t>PAE is the highest at the saturation point and degrades as we back off from saturation</a:t>
                </a:r>
              </a:p>
              <a:p>
                <a:pPr lvl="2"/>
                <a:r>
                  <a:rPr lang="en-US" dirty="0" smtClean="0"/>
                  <a:t>High linearity requirement will result in low PAE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r="-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 descr="http://www.microwavejournal.com/legacy_assets/FigureImg/AR_5180_Fig02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42" y="3936730"/>
            <a:ext cx="3967437" cy="28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9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RF Amplifiers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RF Amplifiers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Most vendors categorize RF amplifier by their intended 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94" y="1358023"/>
            <a:ext cx="3535692" cy="2151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875" y="4393277"/>
            <a:ext cx="4338426" cy="2059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94" y="3604446"/>
            <a:ext cx="2860948" cy="2848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480" y="1358023"/>
            <a:ext cx="3496821" cy="28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8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RF Amplifiers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Common types of RF amplifiers</a:t>
            </a:r>
          </a:p>
          <a:p>
            <a:pPr lvl="1"/>
            <a:r>
              <a:rPr lang="en-US" dirty="0" smtClean="0"/>
              <a:t>Low noise amplifiers: </a:t>
            </a:r>
          </a:p>
          <a:p>
            <a:pPr lvl="2"/>
            <a:r>
              <a:rPr lang="en-US" dirty="0" smtClean="0"/>
              <a:t>Optimized for low noise and high gain</a:t>
            </a:r>
          </a:p>
          <a:p>
            <a:pPr lvl="1"/>
            <a:r>
              <a:rPr lang="en-US" dirty="0" smtClean="0"/>
              <a:t>Power amplifiers:</a:t>
            </a:r>
          </a:p>
          <a:p>
            <a:pPr lvl="2"/>
            <a:r>
              <a:rPr lang="en-US" dirty="0" smtClean="0"/>
              <a:t>Optimized for high output power and efficiency</a:t>
            </a:r>
          </a:p>
          <a:p>
            <a:pPr lvl="2"/>
            <a:r>
              <a:rPr lang="en-US" dirty="0" smtClean="0"/>
              <a:t>Gain can be moderate if there is no driver included</a:t>
            </a:r>
          </a:p>
          <a:p>
            <a:pPr lvl="1"/>
            <a:r>
              <a:rPr lang="en-US" dirty="0" smtClean="0"/>
              <a:t>Variable gain amplifiers</a:t>
            </a:r>
          </a:p>
          <a:p>
            <a:pPr lvl="2"/>
            <a:r>
              <a:rPr lang="en-US" dirty="0" smtClean="0"/>
              <a:t>Gain can be changed </a:t>
            </a:r>
            <a:r>
              <a:rPr lang="en-US" dirty="0" err="1" smtClean="0"/>
              <a:t>analogly</a:t>
            </a:r>
            <a:r>
              <a:rPr lang="en-US" dirty="0" smtClean="0"/>
              <a:t> or digitally </a:t>
            </a:r>
          </a:p>
          <a:p>
            <a:pPr lvl="1"/>
            <a:r>
              <a:rPr lang="en-US" dirty="0" smtClean="0"/>
              <a:t>Linear amplifier</a:t>
            </a:r>
          </a:p>
          <a:p>
            <a:pPr lvl="2"/>
            <a:r>
              <a:rPr lang="en-US" dirty="0" smtClean="0"/>
              <a:t>Optimized for linearity</a:t>
            </a:r>
          </a:p>
          <a:p>
            <a:pPr lvl="1"/>
            <a:r>
              <a:rPr lang="en-US" dirty="0" smtClean="0"/>
              <a:t>Gain block/Driver amplifiers</a:t>
            </a:r>
          </a:p>
          <a:p>
            <a:pPr lvl="2"/>
            <a:r>
              <a:rPr lang="en-US" dirty="0" smtClean="0"/>
              <a:t>General purpose amplifier with well balanced specs</a:t>
            </a:r>
          </a:p>
          <a:p>
            <a:pPr lvl="1"/>
            <a:r>
              <a:rPr lang="en-US" dirty="0" smtClean="0"/>
              <a:t>Wideband amplifiers</a:t>
            </a:r>
          </a:p>
          <a:p>
            <a:pPr lvl="2"/>
            <a:r>
              <a:rPr lang="en-US" dirty="0" smtClean="0"/>
              <a:t>Optimized for wide bandwidth; it’s not uncommon to see decade (10:1) bandwidth amplifiers in this category</a:t>
            </a:r>
          </a:p>
          <a:p>
            <a:r>
              <a:rPr lang="en-US" dirty="0" smtClean="0"/>
              <a:t>Bottom line is: look at the quantitative metrics (noise, linearity, power handling, efficiency, size, cost) when choosing your amplifier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Amplifier Examples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8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19458" name="Picture 2" descr="http://www.adaptiverf.com/new/images/adaptiveRF/LNA-2500-400-12_VG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12" y="1005742"/>
            <a:ext cx="2637444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LA LNA Fami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235" y="1005742"/>
            <a:ext cx="2912590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799" y="3019561"/>
            <a:ext cx="2753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Connectorized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2.3 – 2.7-GHz LNA module with </a:t>
            </a:r>
            <a:r>
              <a:rPr lang="en-US" sz="16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0.8-dB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NF (</a:t>
            </a:r>
            <a:r>
              <a:rPr lang="en-US" sz="1600" dirty="0" err="1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AdaptiveRF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UK)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8669" y="3016014"/>
            <a:ext cx="2753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Waveguide LNA modules up to </a:t>
            </a:r>
            <a:r>
              <a:rPr lang="en-US" sz="16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100 GHz 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(NRAO, US)</a:t>
            </a:r>
          </a:p>
        </p:txBody>
      </p:sp>
      <p:pic>
        <p:nvPicPr>
          <p:cNvPr id="19464" name="Picture 8" descr="http://www.avagotech.com/cs/Satellite?blobcol=urldata&amp;blobheader=image%2Fjpeg&amp;blobkey=id&amp;blobtable=MungoBlobs&amp;blobwhere=1210941996420&amp;ssbinary=tru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" t="14306" r="6753" b="13984"/>
          <a:stretch/>
        </p:blipFill>
        <p:spPr bwMode="auto">
          <a:xfrm>
            <a:off x="6118604" y="1005741"/>
            <a:ext cx="2391508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44054" y="3016013"/>
            <a:ext cx="2466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Packaged LNA IC with </a:t>
            </a:r>
            <a:r>
              <a:rPr lang="en-US" sz="16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0.27-dB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NF (</a:t>
            </a:r>
            <a:r>
              <a:rPr lang="en-US" sz="1600" dirty="0" err="1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Avago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US)</a:t>
            </a:r>
          </a:p>
        </p:txBody>
      </p:sp>
      <p:pic>
        <p:nvPicPr>
          <p:cNvPr id="19466" name="Picture 10" descr="http://upload.wikimedia.org/wikipedia/commons/3/33/LNB_dissassemble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016" y="3777046"/>
            <a:ext cx="1557196" cy="23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://upload.wikimedia.org/wikipedia/commons/3/33/LNB_dissassembled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7" t="8458" r="32144" b="59666"/>
          <a:stretch/>
        </p:blipFill>
        <p:spPr bwMode="auto">
          <a:xfrm rot="5400000">
            <a:off x="3474647" y="3850558"/>
            <a:ext cx="2169766" cy="2169766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39093" y="4238163"/>
            <a:ext cx="30039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LNA circuits of a microwave receiver implemented on PCB;</a:t>
            </a:r>
          </a:p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They are easily recognizable as the first block after the antenna feeds (this is a dual-polarization system so there are two feeds)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4559530" y="4027836"/>
            <a:ext cx="580852" cy="502418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002356" y="5108643"/>
            <a:ext cx="580852" cy="502418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140382" y="4349384"/>
            <a:ext cx="765031" cy="0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565944" y="4406657"/>
            <a:ext cx="339469" cy="98232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 bwMode="auto">
          <a:xfrm>
            <a:off x="2060927" y="4530254"/>
            <a:ext cx="746675" cy="730822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cxnSp>
        <p:nvCxnSpPr>
          <p:cNvPr id="19" name="Straight Connector 18"/>
          <p:cNvCxnSpPr>
            <a:stCxn id="23" idx="0"/>
          </p:cNvCxnSpPr>
          <p:nvPr/>
        </p:nvCxnSpPr>
        <p:spPr>
          <a:xfrm flipV="1">
            <a:off x="2434265" y="3850558"/>
            <a:ext cx="1040382" cy="679696"/>
          </a:xfrm>
          <a:prstGeom prst="line">
            <a:avLst/>
          </a:prstGeom>
          <a:ln w="19050"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434265" y="5275289"/>
            <a:ext cx="1022840" cy="745035"/>
          </a:xfrm>
          <a:prstGeom prst="line">
            <a:avLst/>
          </a:prstGeom>
          <a:ln w="19050"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22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RF/Microwave Amplifier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3703319" cy="4335463"/>
          </a:xfrm>
        </p:spPr>
        <p:txBody>
          <a:bodyPr/>
          <a:lstStyle/>
          <a:p>
            <a:r>
              <a:rPr lang="en-US" dirty="0"/>
              <a:t>Infinite bandwidth</a:t>
            </a:r>
          </a:p>
          <a:p>
            <a:r>
              <a:rPr lang="en-US" dirty="0" smtClean="0"/>
              <a:t>Constant gain</a:t>
            </a:r>
          </a:p>
          <a:p>
            <a:r>
              <a:rPr lang="en-US" dirty="0" smtClean="0"/>
              <a:t>Signal travels only from input to output (unilateral)</a:t>
            </a:r>
          </a:p>
          <a:p>
            <a:r>
              <a:rPr lang="en-US" dirty="0" smtClean="0"/>
              <a:t>Perfectly matched at the input and the output</a:t>
            </a:r>
          </a:p>
          <a:p>
            <a:r>
              <a:rPr lang="en-US" dirty="0" smtClean="0"/>
              <a:t>No signal distortion</a:t>
            </a:r>
          </a:p>
          <a:p>
            <a:pPr lvl="1"/>
            <a:r>
              <a:rPr lang="en-US" dirty="0" smtClean="0"/>
              <a:t>Doesn’t add noise to the signal</a:t>
            </a:r>
          </a:p>
          <a:p>
            <a:pPr lvl="1"/>
            <a:r>
              <a:rPr lang="en-US" dirty="0" smtClean="0"/>
              <a:t>Doesn’t change the shape (either in amplitude or phase) of the signal</a:t>
            </a:r>
          </a:p>
          <a:p>
            <a:r>
              <a:rPr lang="en-US" dirty="0"/>
              <a:t>Amplifies any level of signal</a:t>
            </a:r>
          </a:p>
          <a:p>
            <a:r>
              <a:rPr lang="en-US" dirty="0" smtClean="0"/>
              <a:t>100</a:t>
            </a:r>
            <a:r>
              <a:rPr lang="en-US" dirty="0"/>
              <a:t>% </a:t>
            </a:r>
            <a:r>
              <a:rPr lang="en-US" dirty="0" smtClean="0"/>
              <a:t>efficient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4632960" y="933262"/>
            <a:ext cx="4164963" cy="433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 b="0">
                <a:solidFill>
                  <a:srgbClr val="0070C0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1pPr>
            <a:lvl2pPr marL="7429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9pPr>
          </a:lstStyle>
          <a:p>
            <a:r>
              <a:rPr lang="en-US" kern="0" dirty="0" smtClean="0">
                <a:solidFill>
                  <a:srgbClr val="FF5050"/>
                </a:solidFill>
              </a:rPr>
              <a:t>Finite</a:t>
            </a:r>
            <a:r>
              <a:rPr lang="en-US" kern="0" dirty="0" smtClean="0"/>
              <a:t> bandwidth</a:t>
            </a:r>
          </a:p>
          <a:p>
            <a:r>
              <a:rPr lang="en-US" kern="0" dirty="0" smtClean="0"/>
              <a:t>Gain </a:t>
            </a:r>
            <a:r>
              <a:rPr lang="en-US" kern="0" dirty="0" smtClean="0">
                <a:solidFill>
                  <a:srgbClr val="FF5050"/>
                </a:solidFill>
              </a:rPr>
              <a:t>variation</a:t>
            </a:r>
            <a:r>
              <a:rPr lang="en-US" kern="0" dirty="0" smtClean="0"/>
              <a:t>, even within the bandwidth</a:t>
            </a:r>
          </a:p>
          <a:p>
            <a:r>
              <a:rPr lang="en-US" kern="0" dirty="0"/>
              <a:t>Single </a:t>
            </a:r>
            <a:r>
              <a:rPr lang="en-US" kern="0" dirty="0">
                <a:solidFill>
                  <a:srgbClr val="FF5050"/>
                </a:solidFill>
              </a:rPr>
              <a:t>feedback</a:t>
            </a:r>
            <a:r>
              <a:rPr lang="en-US" kern="0" dirty="0"/>
              <a:t> from output to input!</a:t>
            </a:r>
          </a:p>
          <a:p>
            <a:r>
              <a:rPr lang="en-US" kern="0" dirty="0" smtClean="0">
                <a:solidFill>
                  <a:srgbClr val="FF5050"/>
                </a:solidFill>
              </a:rPr>
              <a:t>Finite</a:t>
            </a:r>
            <a:r>
              <a:rPr lang="en-US" kern="0" dirty="0" smtClean="0"/>
              <a:t> (and sometimes </a:t>
            </a:r>
            <a:r>
              <a:rPr lang="en-US" kern="0" dirty="0" smtClean="0">
                <a:solidFill>
                  <a:srgbClr val="FF5050"/>
                </a:solidFill>
              </a:rPr>
              <a:t>intentional</a:t>
            </a:r>
            <a:r>
              <a:rPr lang="en-US" kern="0" dirty="0" smtClean="0"/>
              <a:t> ) </a:t>
            </a:r>
            <a:r>
              <a:rPr lang="en-US" kern="0" dirty="0" smtClean="0">
                <a:solidFill>
                  <a:srgbClr val="FF5050"/>
                </a:solidFill>
              </a:rPr>
              <a:t>mismatch</a:t>
            </a:r>
            <a:r>
              <a:rPr lang="en-US" kern="0" dirty="0" smtClean="0"/>
              <a:t> at the input/output</a:t>
            </a:r>
          </a:p>
          <a:p>
            <a:r>
              <a:rPr lang="en-US" kern="0" dirty="0" smtClean="0">
                <a:solidFill>
                  <a:srgbClr val="FF5050"/>
                </a:solidFill>
              </a:rPr>
              <a:t>Signal distortion</a:t>
            </a:r>
          </a:p>
          <a:p>
            <a:pPr lvl="1"/>
            <a:r>
              <a:rPr lang="en-US" kern="0" dirty="0" smtClean="0"/>
              <a:t>Noise</a:t>
            </a:r>
          </a:p>
          <a:p>
            <a:pPr lvl="1"/>
            <a:r>
              <a:rPr lang="en-US" kern="0" dirty="0" smtClean="0"/>
              <a:t>Amplitude</a:t>
            </a:r>
          </a:p>
          <a:p>
            <a:pPr lvl="1"/>
            <a:r>
              <a:rPr lang="en-US" kern="0" dirty="0" smtClean="0"/>
              <a:t>Phase (less of a concern)</a:t>
            </a:r>
          </a:p>
          <a:p>
            <a:r>
              <a:rPr lang="en-US" kern="0" dirty="0" smtClean="0">
                <a:solidFill>
                  <a:srgbClr val="FF5050"/>
                </a:solidFill>
              </a:rPr>
              <a:t>Limited</a:t>
            </a:r>
            <a:r>
              <a:rPr lang="en-US" kern="0" dirty="0" smtClean="0"/>
              <a:t> output </a:t>
            </a:r>
            <a:r>
              <a:rPr lang="en-US" kern="0" dirty="0"/>
              <a:t>power </a:t>
            </a:r>
            <a:r>
              <a:rPr lang="en-US" kern="0" dirty="0" smtClean="0"/>
              <a:t>(of course!)</a:t>
            </a:r>
          </a:p>
          <a:p>
            <a:r>
              <a:rPr lang="en-US" kern="0" dirty="0" smtClean="0">
                <a:solidFill>
                  <a:srgbClr val="FF5050"/>
                </a:solidFill>
              </a:rPr>
              <a:t>&lt;100%</a:t>
            </a:r>
            <a:r>
              <a:rPr lang="en-US" kern="0" dirty="0" smtClean="0"/>
              <a:t> efficiency (of course!)</a:t>
            </a:r>
          </a:p>
          <a:p>
            <a:endParaRPr lang="en-US" kern="0" dirty="0" smtClean="0"/>
          </a:p>
          <a:p>
            <a:endParaRPr lang="en-US" kern="0" dirty="0" smtClean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58734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random example: Hittite HMC517LC4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53" y="1271402"/>
            <a:ext cx="72294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75" y="898472"/>
            <a:ext cx="7343277" cy="26724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75" y="3625913"/>
            <a:ext cx="7403383" cy="272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5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914400"/>
            <a:ext cx="3628698" cy="29419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798" y="914400"/>
            <a:ext cx="3558355" cy="27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001111"/>
            <a:ext cx="6916125" cy="5029200"/>
          </a:xfrm>
          <a:prstGeom prst="rect">
            <a:avLst/>
          </a:prstGeom>
        </p:spPr>
      </p:pic>
      <p:pic>
        <p:nvPicPr>
          <p:cNvPr id="20482" name="Picture 2" descr="http://media.digikey.com/Renders/Hittite%20Microwave%20Renders/24-VQFN%20Exposed%20Pa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2" y="1098332"/>
            <a:ext cx="2228192" cy="22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74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914400"/>
            <a:ext cx="3787919" cy="2897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718" y="885456"/>
            <a:ext cx="4160530" cy="3466358"/>
          </a:xfrm>
          <a:prstGeom prst="rect">
            <a:avLst/>
          </a:prstGeom>
        </p:spPr>
      </p:pic>
      <p:pic>
        <p:nvPicPr>
          <p:cNvPr id="21506" name="Picture 2" descr="http://media.digikey.com/Photos/Hittite%20Microwave%20Photos/108537-HMC517LC4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15021" r="4923" b="22652"/>
          <a:stretch/>
        </p:blipFill>
        <p:spPr bwMode="auto">
          <a:xfrm>
            <a:off x="403394" y="4067503"/>
            <a:ext cx="2784806" cy="20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373" y="4548308"/>
            <a:ext cx="5252546" cy="17562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18896" y="6679020"/>
            <a:ext cx="4572000" cy="1780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http://www.digikey.com/product-search/en?FV=fff40036,fff802bc,fffc0467&amp;k=HMC517LC4</a:t>
            </a:r>
          </a:p>
        </p:txBody>
      </p:sp>
    </p:spTree>
    <p:extLst>
      <p:ext uri="{BB962C8B-B14F-4D97-AF65-F5344CB8AC3E}">
        <p14:creationId xmlns:p14="http://schemas.microsoft.com/office/powerpoint/2010/main" val="208526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TriQuint</a:t>
            </a:r>
            <a:r>
              <a:rPr lang="en-US" dirty="0" smtClean="0"/>
              <a:t> TGA2216-SM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4" y="1257629"/>
            <a:ext cx="67151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5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45" y="879800"/>
            <a:ext cx="6619875" cy="3019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544" y="3933825"/>
            <a:ext cx="66198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7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98" y="4009351"/>
            <a:ext cx="5992189" cy="23509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0" y="914400"/>
            <a:ext cx="5600783" cy="3094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6523" y="1575156"/>
            <a:ext cx="2348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Notice that the pin layout is drawn flipped!</a:t>
            </a:r>
          </a:p>
        </p:txBody>
      </p:sp>
    </p:spTree>
    <p:extLst>
      <p:ext uri="{BB962C8B-B14F-4D97-AF65-F5344CB8AC3E}">
        <p14:creationId xmlns:p14="http://schemas.microsoft.com/office/powerpoint/2010/main" val="14773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162501"/>
            <a:ext cx="3935142" cy="4351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848175"/>
            <a:ext cx="1704975" cy="314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136" y="848176"/>
            <a:ext cx="1724025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399" y="1162501"/>
            <a:ext cx="38195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7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07" y="914400"/>
            <a:ext cx="6696075" cy="1800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7" y="3377202"/>
            <a:ext cx="4544946" cy="29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8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5" cy="914400"/>
          </a:xfrm>
        </p:spPr>
        <p:txBody>
          <a:bodyPr/>
          <a:lstStyle/>
          <a:p>
            <a:r>
              <a:rPr lang="en-US" dirty="0" smtClean="0"/>
              <a:t>An Example of a Real-World RF Amplifier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b="21013"/>
          <a:stretch/>
        </p:blipFill>
        <p:spPr bwMode="auto">
          <a:xfrm>
            <a:off x="782300" y="933263"/>
            <a:ext cx="7538121" cy="421785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00953" y="5348140"/>
            <a:ext cx="1351648" cy="646331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Frequency Range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1076777" y="4823538"/>
            <a:ext cx="838750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950" y="6070463"/>
            <a:ext cx="116295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Gain Variation</a:t>
            </a: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V="1">
            <a:off x="2195427" y="4823538"/>
            <a:ext cx="817263" cy="1246925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20948" y="5348140"/>
            <a:ext cx="140679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Limitations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3424345" y="4823538"/>
            <a:ext cx="599015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11180" y="6208962"/>
            <a:ext cx="91440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74309" y="5211374"/>
            <a:ext cx="1406794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Linearity (Amplitude Distortion)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16564" y="6213283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Matching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5981" y="5486639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Efficiency</a:t>
            </a:r>
          </a:p>
        </p:txBody>
      </p:sp>
      <p:cxnSp>
        <p:nvCxnSpPr>
          <p:cNvPr id="29" name="Straight Arrow Connector 28"/>
          <p:cNvCxnSpPr>
            <a:stCxn id="21" idx="0"/>
          </p:cNvCxnSpPr>
          <p:nvPr/>
        </p:nvCxnSpPr>
        <p:spPr>
          <a:xfrm flipV="1">
            <a:off x="4168380" y="4873551"/>
            <a:ext cx="756707" cy="1335411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0"/>
          </p:cNvCxnSpPr>
          <p:nvPr/>
        </p:nvCxnSpPr>
        <p:spPr>
          <a:xfrm flipH="1" flipV="1">
            <a:off x="5414837" y="4865261"/>
            <a:ext cx="62869" cy="34611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3" idx="0"/>
          </p:cNvCxnSpPr>
          <p:nvPr/>
        </p:nvCxnSpPr>
        <p:spPr>
          <a:xfrm flipH="1" flipV="1">
            <a:off x="6316564" y="4832110"/>
            <a:ext cx="617220" cy="138117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4" idx="0"/>
          </p:cNvCxnSpPr>
          <p:nvPr/>
        </p:nvCxnSpPr>
        <p:spPr>
          <a:xfrm flipH="1" flipV="1">
            <a:off x="7569324" y="4832111"/>
            <a:ext cx="133877" cy="654528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26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Gain Amplifier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Analog Devices ADL5240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603822"/>
            <a:ext cx="8493124" cy="431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Gain Amplifier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Analog Devices ADL5240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26" y="1460373"/>
            <a:ext cx="5326189" cy="53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9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933261"/>
            <a:ext cx="8493126" cy="439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0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60" y="3897058"/>
            <a:ext cx="3343275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4" y="3901632"/>
            <a:ext cx="3714750" cy="2962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4" y="853506"/>
            <a:ext cx="82867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540" y="1281113"/>
            <a:ext cx="3158816" cy="5323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4" y="1281113"/>
            <a:ext cx="4226648" cy="51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8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147762"/>
            <a:ext cx="83058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4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“Fundamentals </a:t>
            </a:r>
            <a:r>
              <a:rPr lang="en-US" dirty="0"/>
              <a:t>of RF and </a:t>
            </a:r>
            <a:r>
              <a:rPr lang="en-US" dirty="0" smtClean="0"/>
              <a:t>Microwave Noise </a:t>
            </a:r>
            <a:r>
              <a:rPr lang="en-US" dirty="0"/>
              <a:t>Figure </a:t>
            </a:r>
            <a:r>
              <a:rPr lang="en-US" dirty="0" smtClean="0"/>
              <a:t>Measurements,” Agilent Application </a:t>
            </a:r>
            <a:r>
              <a:rPr lang="en-US" dirty="0"/>
              <a:t>Note </a:t>
            </a:r>
            <a:r>
              <a:rPr lang="en-US" dirty="0" smtClean="0"/>
              <a:t>57-1. </a:t>
            </a:r>
          </a:p>
          <a:p>
            <a:r>
              <a:rPr lang="en-US" dirty="0" smtClean="0"/>
              <a:t>“</a:t>
            </a:r>
            <a:r>
              <a:rPr lang="en-US" dirty="0"/>
              <a:t>Noise Figure </a:t>
            </a:r>
            <a:r>
              <a:rPr lang="en-US" dirty="0" smtClean="0"/>
              <a:t>Measurements,” Agilent Presentation, 2009</a:t>
            </a:r>
          </a:p>
          <a:p>
            <a:r>
              <a:rPr lang="en-US" dirty="0"/>
              <a:t>Iulian </a:t>
            </a:r>
            <a:r>
              <a:rPr lang="en-US" dirty="0" err="1"/>
              <a:t>Rosu</a:t>
            </a:r>
            <a:r>
              <a:rPr lang="en-US" dirty="0"/>
              <a:t>, YO3DAC / VA3IUL, “Automatic Gain Control (AGC) in Receivers, “http://www.qsl.net/va3iul</a:t>
            </a:r>
            <a:r>
              <a:rPr lang="en-US" dirty="0" smtClean="0"/>
              <a:t>/.</a:t>
            </a:r>
          </a:p>
          <a:p>
            <a:r>
              <a:rPr lang="en-US" dirty="0" smtClean="0"/>
              <a:t>“</a:t>
            </a:r>
            <a:r>
              <a:rPr lang="en-US" dirty="0"/>
              <a:t>60 dB Wide Dynamic Range, Low Frequency AGC Circuit Using a Single </a:t>
            </a:r>
            <a:r>
              <a:rPr lang="en-US" dirty="0" smtClean="0"/>
              <a:t>VGA, “ Analog Devices AN-934 Application Note.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09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Amplifier Noise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7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Noise Come From?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r>
              <a:rPr lang="en-US" sz="2600" dirty="0" smtClean="0"/>
              <a:t>Noise sources within typical amplifiers: </a:t>
            </a:r>
          </a:p>
          <a:p>
            <a:pPr lvl="1"/>
            <a:r>
              <a:rPr lang="en-US" sz="2200" b="1" dirty="0" smtClean="0"/>
              <a:t>Thermal noise</a:t>
            </a:r>
            <a:r>
              <a:rPr lang="en-US" sz="2200" dirty="0" smtClean="0"/>
              <a:t>, </a:t>
            </a:r>
            <a:r>
              <a:rPr lang="en-US" sz="2200" b="0" dirty="0" smtClean="0"/>
              <a:t>thermal vibration of bound charges, such as in a resistor</a:t>
            </a:r>
          </a:p>
          <a:p>
            <a:pPr lvl="1"/>
            <a:r>
              <a:rPr lang="en-US" sz="2200" b="1" dirty="0" smtClean="0"/>
              <a:t>Shot noise</a:t>
            </a:r>
            <a:r>
              <a:rPr lang="en-US" sz="2200" b="0" dirty="0" smtClean="0"/>
              <a:t>, random fluctuation of charge carriers in an electron tube or solid-state device</a:t>
            </a:r>
          </a:p>
          <a:p>
            <a:pPr lvl="1"/>
            <a:r>
              <a:rPr lang="en-US" sz="2200" b="1" dirty="0" smtClean="0"/>
              <a:t>Flicker noise</a:t>
            </a:r>
            <a:r>
              <a:rPr lang="en-US" sz="2200" b="0" dirty="0" smtClean="0"/>
              <a:t>, fluctuation in a direct current, and found in both electron tubes and solid-state devices. Also known as </a:t>
            </a:r>
            <a:r>
              <a:rPr lang="en-US" sz="2200" dirty="0" smtClean="0"/>
              <a:t>1/f noise</a:t>
            </a:r>
            <a:endParaRPr lang="en-US" sz="2200" b="0" dirty="0" smtClean="0"/>
          </a:p>
        </p:txBody>
      </p:sp>
    </p:spTree>
    <p:extLst>
      <p:ext uri="{BB962C8B-B14F-4D97-AF65-F5344CB8AC3E}">
        <p14:creationId xmlns:p14="http://schemas.microsoft.com/office/powerpoint/2010/main" val="261805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 </a:t>
            </a:r>
            <a:r>
              <a:rPr lang="en-US" sz="2400" dirty="0" smtClean="0"/>
              <a:t>External: </a:t>
            </a:r>
          </a:p>
          <a:p>
            <a:pPr lvl="1"/>
            <a:r>
              <a:rPr lang="en-US" sz="2000" b="0" dirty="0" smtClean="0"/>
              <a:t>Thermal noise from the ground</a:t>
            </a:r>
          </a:p>
          <a:p>
            <a:pPr lvl="1"/>
            <a:r>
              <a:rPr lang="en-US" sz="2000" b="0" dirty="0" smtClean="0"/>
              <a:t>Cosmic background radiation from the sky</a:t>
            </a:r>
          </a:p>
          <a:p>
            <a:pPr lvl="1"/>
            <a:r>
              <a:rPr lang="en-US" sz="2000" b="0" dirty="0" smtClean="0"/>
              <a:t>Noise from stars (including the Sun)</a:t>
            </a:r>
          </a:p>
          <a:p>
            <a:pPr lvl="1"/>
            <a:r>
              <a:rPr lang="en-US" sz="2000" b="0" dirty="0" smtClean="0"/>
              <a:t>Lightening </a:t>
            </a:r>
          </a:p>
          <a:p>
            <a:pPr lvl="1"/>
            <a:r>
              <a:rPr lang="en-US" sz="2000" b="0" dirty="0" smtClean="0"/>
              <a:t>Gas discharge lamps</a:t>
            </a:r>
          </a:p>
          <a:p>
            <a:pPr lvl="1"/>
            <a:r>
              <a:rPr lang="en-US" sz="2000" b="0" dirty="0" smtClean="0"/>
              <a:t>Radio, TV, and cellular stations (interferers)</a:t>
            </a:r>
          </a:p>
          <a:p>
            <a:pPr lvl="1"/>
            <a:r>
              <a:rPr lang="en-US" sz="2000" b="0" dirty="0" smtClean="0"/>
              <a:t>Other wireless devices </a:t>
            </a: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4410" y="4270863"/>
            <a:ext cx="6727664" cy="249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994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4"/>
  <p:tag name="ORIGINALWIDTH" val="735.75"/>
  <p:tag name="LATEXADDIN" val="\documentclass{article}&#10;\usepackage{amsmath}&#10;\pagestyle{empty}&#10;\begin{document}&#10;&#10;\[&#10;V^2_n = \frac{4hfBR}{\displaystyle e^{\frac{hf}{kT}-1}}&#10;\]&#10;&#10;&#10;\end{document}"/>
  <p:tag name="IGUANATEXSIZE" val="30"/>
  <p:tag name="IGUANATEXCURSOR" val="1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731.25"/>
  <p:tag name="LATEXADDIN" val="\documentclass{article}&#10;\usepackage{amsmath}&#10;\pagestyle{empty}&#10;\begin{document}&#10;&#10;\[&#10;V^2_n = 4kTBR&#10;\]&#10;&#10;&#10;\end{document}"/>
  <p:tag name="IGUANATEXSIZE" val="26"/>
  <p:tag name="IGUANATEXCURSOR" val="9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7"/>
  <p:tag name="ORIGINALWIDTH" val="1271.25"/>
  <p:tag name="LATEXADDIN" val="\documentclass{article}&#10;\usepackage{amsmath}&#10;\pagestyle{empty}&#10;\begin{document}&#10;&#10;\[&#10;P_n = \left( \frac{V_n}{2R} \right)^2 R = kTB&#10;\]&#10;&#10;\end{document}"/>
  <p:tag name="IGUANATEXSIZE" val="24"/>
  <p:tag name="IGUANATEXCURSOR" val="13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7"/>
  <p:tag name="ORIGINALWIDTH" val="1271.25"/>
  <p:tag name="LATEXADDIN" val="\documentclass{article}&#10;\usepackage{amsmath}&#10;\pagestyle{empty}&#10;\begin{document}&#10;&#10;\[&#10;P_n = \left( \frac{V_n}{2R} \right)^2 R = kTB&#10;\]&#10;&#10;\end{document}"/>
  <p:tag name="IGUANATEXSIZE" val="24"/>
  <p:tag name="IGUANATEXCURSOR" val="13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8.5"/>
  <p:tag name="ORIGINALWIDTH" val="898.5"/>
  <p:tag name="LATEXADDIN" val="\documentclass{article}&#10;\usepackage{amsmath}&#10;\pagestyle{empty}&#10;\begin{document}&#10;&#10;\[&#10;NF = 10\log_{10}F&#10;\]&#10;&#10;&#10;\end{document}"/>
  <p:tag name="IGUANATEXSIZE" val="30"/>
  <p:tag name="IGUANATEXCURSOR" val="9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3.25"/>
  <p:tag name="ORIGINALWIDTH" val="849.75"/>
  <p:tag name="LATEXADDIN" val="\documentclass{article}&#10;\usepackage{amsmath}&#10;\pagestyle{empty}&#10;\begin{document}&#10;&#10;\[&#10;F = \frac{S_i/N_i}{S_o/N_o} \geq 1&#10;\]&#10;&#10;&#10;\end{document}"/>
  <p:tag name="IGUANATEXSIZE" val="30"/>
  <p:tag name="IGUANATEXCURSOR" val="118"/>
</p:tagLst>
</file>

<file path=ppt/theme/theme1.xml><?xml version="1.0" encoding="utf-8"?>
<a:theme xmlns:a="http://schemas.openxmlformats.org/drawingml/2006/main" name="UCDart_Template">
  <a:themeElements>
    <a:clrScheme name="Custom 1">
      <a:dk1>
        <a:srgbClr val="000000"/>
      </a:dk1>
      <a:lt1>
        <a:srgbClr val="FFFFFF"/>
      </a:lt1>
      <a:dk2>
        <a:srgbClr val="10034C"/>
      </a:dk2>
      <a:lt2>
        <a:srgbClr val="D5A953"/>
      </a:lt2>
      <a:accent1>
        <a:srgbClr val="FFFFFF"/>
      </a:accent1>
      <a:accent2>
        <a:srgbClr val="FFFFFF"/>
      </a:accent2>
      <a:accent3>
        <a:srgbClr val="AAAAB2"/>
      </a:accent3>
      <a:accent4>
        <a:srgbClr val="DADADA"/>
      </a:accent4>
      <a:accent5>
        <a:srgbClr val="FFFFFF"/>
      </a:accent5>
      <a:accent6>
        <a:srgbClr val="E7E7E7"/>
      </a:accent6>
      <a:hlink>
        <a:srgbClr val="0070C0"/>
      </a:hlink>
      <a:folHlink>
        <a:srgbClr val="FFFFFF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spDef>
    <a:lnDef>
      <a:spPr>
        <a:ln w="19050">
          <a:solidFill>
            <a:schemeClr val="bg2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000" dirty="0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D9BE59"/>
        </a:dk1>
        <a:lt1>
          <a:srgbClr val="FFFFFF"/>
        </a:lt1>
        <a:dk2>
          <a:srgbClr val="FFFFFF"/>
        </a:dk2>
        <a:lt2>
          <a:srgbClr val="000000"/>
        </a:lt2>
        <a:accent1>
          <a:srgbClr val="E3DC85"/>
        </a:accent1>
        <a:accent2>
          <a:srgbClr val="B9C7D9"/>
        </a:accent2>
        <a:accent3>
          <a:srgbClr val="FFFFFF"/>
        </a:accent3>
        <a:accent4>
          <a:srgbClr val="B9A24B"/>
        </a:accent4>
        <a:accent5>
          <a:srgbClr val="EFEBC2"/>
        </a:accent5>
        <a:accent6>
          <a:srgbClr val="A7B4C4"/>
        </a:accent6>
        <a:hlink>
          <a:srgbClr val="E1E7B7"/>
        </a:hlink>
        <a:folHlink>
          <a:srgbClr val="7892C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29858</TotalTime>
  <Words>2566</Words>
  <Application>Microsoft Office PowerPoint</Application>
  <PresentationFormat>On-screen Show (4:3)</PresentationFormat>
  <Paragraphs>467</Paragraphs>
  <Slides>66</Slides>
  <Notes>18</Notes>
  <HiddenSlides>2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3" baseType="lpstr">
      <vt:lpstr>ＭＳ Ｐゴシック</vt:lpstr>
      <vt:lpstr>宋体</vt:lpstr>
      <vt:lpstr>Arial</vt:lpstr>
      <vt:lpstr>Calibri</vt:lpstr>
      <vt:lpstr>Cambria Math</vt:lpstr>
      <vt:lpstr>Courier New</vt:lpstr>
      <vt:lpstr>Franklin Gothic Demi</vt:lpstr>
      <vt:lpstr>Franklin Gothic Medium Cond</vt:lpstr>
      <vt:lpstr>Kalinga</vt:lpstr>
      <vt:lpstr>Myriad Pro</vt:lpstr>
      <vt:lpstr>Tahoma</vt:lpstr>
      <vt:lpstr>Times</vt:lpstr>
      <vt:lpstr>Times New Roman</vt:lpstr>
      <vt:lpstr>Verdana</vt:lpstr>
      <vt:lpstr>Wingdings</vt:lpstr>
      <vt:lpstr>UCDart_Template</vt:lpstr>
      <vt:lpstr>Equation</vt:lpstr>
      <vt:lpstr>Design of RF &amp; Microwave Systems</vt:lpstr>
      <vt:lpstr>Amplifiers in RF/Microwave Systems</vt:lpstr>
      <vt:lpstr>Amplifiers in RF/Microwave Systems</vt:lpstr>
      <vt:lpstr>Amplifiers in RF/Microwave Systems</vt:lpstr>
      <vt:lpstr>An Ideal RF/Microwave Amplifier</vt:lpstr>
      <vt:lpstr>An Example of a Real-World RF Amplifier</vt:lpstr>
      <vt:lpstr>Amplifier Noise</vt:lpstr>
      <vt:lpstr>Where Does Noise Come From? </vt:lpstr>
      <vt:lpstr>Origins of Noise</vt:lpstr>
      <vt:lpstr>Thermal Noise</vt:lpstr>
      <vt:lpstr>Thermal Noise – Noise Voltage and Noise Power</vt:lpstr>
      <vt:lpstr>Thermal Noise ≈ White Noise</vt:lpstr>
      <vt:lpstr>Noise Temperature</vt:lpstr>
      <vt:lpstr>(Input Referred) Noise Temperature of an Amplifier</vt:lpstr>
      <vt:lpstr>Noise Factor/Figure</vt:lpstr>
      <vt:lpstr>Noise Factor of an Amplifier</vt:lpstr>
      <vt:lpstr>Noise of a Cascade System </vt:lpstr>
      <vt:lpstr>Derivation</vt:lpstr>
      <vt:lpstr>Noise Figure of a Passive,  Lossy Element</vt:lpstr>
      <vt:lpstr>Noise Figure of a Passive,  Lossy Element</vt:lpstr>
      <vt:lpstr>Measurement of Noise Temperature, Figure, Factor</vt:lpstr>
      <vt:lpstr>Question: It seems that taking one measurement is enough to calculate Te …</vt:lpstr>
      <vt:lpstr>Question: Would it help if we take more than two measurements?</vt:lpstr>
      <vt:lpstr>Linearity,  -- or Non-linearity?</vt:lpstr>
      <vt:lpstr>Linearity and Non-linearity</vt:lpstr>
      <vt:lpstr>Linearity</vt:lpstr>
      <vt:lpstr>Non-linearity</vt:lpstr>
      <vt:lpstr>Effects of Non-linearity</vt:lpstr>
      <vt:lpstr>Harmonic Distortion</vt:lpstr>
      <vt:lpstr>PowerPoint Presentation</vt:lpstr>
      <vt:lpstr>PowerPoint Presentation</vt:lpstr>
      <vt:lpstr>Gain Compression</vt:lpstr>
      <vt:lpstr>Gain Compression</vt:lpstr>
      <vt:lpstr>Gain Compression</vt:lpstr>
      <vt:lpstr>Effects of Non-linearity</vt:lpstr>
      <vt:lpstr>Intermodulation – the Mathematics</vt:lpstr>
      <vt:lpstr>Intermodulation – Two-Tone Test</vt:lpstr>
      <vt:lpstr>IM3</vt:lpstr>
      <vt:lpstr>Third-order Intercept Point</vt:lpstr>
      <vt:lpstr>Third-order Intercept Point</vt:lpstr>
      <vt:lpstr>An Example of a Real-World RF Amplifier</vt:lpstr>
      <vt:lpstr>Efficiency</vt:lpstr>
      <vt:lpstr>RF Amplifier Efficiency</vt:lpstr>
      <vt:lpstr>Power Added Efficiency (PAE)</vt:lpstr>
      <vt:lpstr>Types of RF Amplifiers</vt:lpstr>
      <vt:lpstr>Types of RF Amplifiers</vt:lpstr>
      <vt:lpstr>Types of RF Amplifiers</vt:lpstr>
      <vt:lpstr>RF Amplifier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Power Amplifier Example</vt:lpstr>
      <vt:lpstr>Power Amplifier Example</vt:lpstr>
      <vt:lpstr>Power Amplifier Example</vt:lpstr>
      <vt:lpstr>Power Amplifier Example</vt:lpstr>
      <vt:lpstr>Power Amplifier Example</vt:lpstr>
      <vt:lpstr>Variable Gain Amplifier</vt:lpstr>
      <vt:lpstr>Variable Gain Amplifier</vt:lpstr>
      <vt:lpstr>Variable Gain Amplifier</vt:lpstr>
      <vt:lpstr>Variable Gain Amplifier</vt:lpstr>
      <vt:lpstr>Variable Gain Amplifier</vt:lpstr>
      <vt:lpstr>Variable Gain Amplifier</vt:lpstr>
      <vt:lpstr>Further Reading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2</dc:title>
  <dc:creator>Xiaoguang</dc:creator>
  <cp:lastModifiedBy>Xiaoguang Liu</cp:lastModifiedBy>
  <cp:revision>1085</cp:revision>
  <cp:lastPrinted>2013-10-02T22:47:25Z</cp:lastPrinted>
  <dcterms:created xsi:type="dcterms:W3CDTF">2012-04-15T01:51:12Z</dcterms:created>
  <dcterms:modified xsi:type="dcterms:W3CDTF">2015-10-17T00:10:22Z</dcterms:modified>
</cp:coreProperties>
</file>